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84" r:id="rId5"/>
    <p:sldId id="285" r:id="rId6"/>
    <p:sldId id="259" r:id="rId7"/>
    <p:sldId id="278" r:id="rId8"/>
    <p:sldId id="260" r:id="rId9"/>
    <p:sldId id="265" r:id="rId10"/>
    <p:sldId id="262" r:id="rId11"/>
    <p:sldId id="263" r:id="rId12"/>
    <p:sldId id="279" r:id="rId13"/>
    <p:sldId id="267" r:id="rId14"/>
    <p:sldId id="264" r:id="rId15"/>
    <p:sldId id="268" r:id="rId16"/>
    <p:sldId id="269" r:id="rId17"/>
    <p:sldId id="286" r:id="rId18"/>
    <p:sldId id="280" r:id="rId19"/>
    <p:sldId id="281" r:id="rId20"/>
    <p:sldId id="282" r:id="rId21"/>
    <p:sldId id="270" r:id="rId22"/>
    <p:sldId id="271" r:id="rId23"/>
    <p:sldId id="272" r:id="rId24"/>
    <p:sldId id="273" r:id="rId25"/>
    <p:sldId id="283" r:id="rId26"/>
    <p:sldId id="287" r:id="rId27"/>
    <p:sldId id="275" r:id="rId28"/>
    <p:sldId id="274" r:id="rId29"/>
    <p:sldId id="288" r:id="rId30"/>
    <p:sldId id="276" r:id="rId31"/>
    <p:sldId id="277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2020. 04. 04.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LENGYELORSZÁG TÖRTÉNETE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sz="4000" dirty="0" smtClean="0"/>
              <a:t>A szláv népek történelme</a:t>
            </a:r>
          </a:p>
          <a:p>
            <a:r>
              <a:rPr lang="hu-HU" sz="4000" dirty="0" smtClean="0"/>
              <a:t>2020. 03. 19.</a:t>
            </a:r>
          </a:p>
          <a:p>
            <a:r>
              <a:rPr lang="hu-HU" sz="4000" dirty="0" smtClean="0"/>
              <a:t>ELTE BTK</a:t>
            </a:r>
          </a:p>
          <a:p>
            <a:r>
              <a:rPr lang="hu-HU" sz="4000" b="1" dirty="0"/>
              <a:t>Lengyel Filológiai Tanszék</a:t>
            </a:r>
          </a:p>
          <a:p>
            <a:r>
              <a:rPr lang="hu-HU" sz="4000" b="1" dirty="0" smtClean="0"/>
              <a:t>			</a:t>
            </a:r>
          </a:p>
          <a:p>
            <a:r>
              <a:rPr lang="hu-HU" sz="4000" b="1" dirty="0"/>
              <a:t>Dr. </a:t>
            </a:r>
            <a:r>
              <a:rPr lang="hu-HU" sz="4000" b="1" i="1" dirty="0" err="1"/>
              <a:t>Dziewońska-Kiss</a:t>
            </a:r>
            <a:r>
              <a:rPr lang="hu-HU" sz="4000" b="1" i="1" dirty="0"/>
              <a:t> </a:t>
            </a:r>
            <a:r>
              <a:rPr lang="hu-HU" sz="4000" b="1" i="1" dirty="0" err="1" smtClean="0"/>
              <a:t>Dorota</a:t>
            </a:r>
            <a:r>
              <a:rPr lang="hu-HU" sz="4000" b="1" i="1" dirty="0" smtClean="0"/>
              <a:t> Maria		</a:t>
            </a:r>
            <a:r>
              <a:rPr lang="hu-HU" sz="4000" b="1" i="1" dirty="0" err="1"/>
              <a:t>S</a:t>
            </a:r>
            <a:r>
              <a:rPr lang="hu-HU" sz="4000" b="1" i="1" dirty="0" err="1" smtClean="0"/>
              <a:t>zokola</a:t>
            </a:r>
            <a:r>
              <a:rPr lang="hu-HU" sz="4000" b="1" i="1" dirty="0" smtClean="0"/>
              <a:t> László      </a:t>
            </a:r>
          </a:p>
          <a:p>
            <a:r>
              <a:rPr lang="hu-HU" sz="4000" b="1" i="1" dirty="0" smtClean="0"/>
              <a:t>                 Egyetemi adjunktus	                             doktorandusz</a:t>
            </a:r>
          </a:p>
          <a:p>
            <a:r>
              <a:rPr lang="hu-HU" sz="4000" b="1" i="1" dirty="0"/>
              <a:t>	</a:t>
            </a:r>
            <a:r>
              <a:rPr lang="hu-HU" sz="4000" b="1" i="1" dirty="0" smtClean="0"/>
              <a:t>			       </a:t>
            </a:r>
            <a:r>
              <a:rPr lang="hu-HU" b="1" i="1" dirty="0" smtClean="0"/>
              <a:t>	</a:t>
            </a:r>
            <a:endParaRPr lang="hu-HU" b="1" dirty="0"/>
          </a:p>
          <a:p>
            <a:endParaRPr lang="hu-HU" b="1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829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magyar kapcsolat </a:t>
            </a:r>
            <a:r>
              <a:rPr lang="hu-HU" dirty="0"/>
              <a:t>–</a:t>
            </a:r>
            <a:r>
              <a:rPr lang="hu-HU" dirty="0" smtClean="0"/>
              <a:t> az Anjou-dinasztia Lengyelországban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Nagy </a:t>
            </a:r>
            <a:r>
              <a:rPr lang="hu-HU" dirty="0"/>
              <a:t>(Magyar) </a:t>
            </a:r>
            <a:r>
              <a:rPr lang="hu-HU" dirty="0" smtClean="0"/>
              <a:t>Lajos (1370–1382) </a:t>
            </a:r>
          </a:p>
          <a:p>
            <a:pPr lvl="1"/>
            <a:r>
              <a:rPr lang="hu-HU" dirty="0"/>
              <a:t>1374 – kassai </a:t>
            </a:r>
            <a:r>
              <a:rPr lang="hu-HU" dirty="0" smtClean="0"/>
              <a:t>privilégium: kiváltságok a nemességnek, célja: a leányági örökösödés elfogadtatása</a:t>
            </a:r>
            <a:endParaRPr lang="hu-HU" dirty="0"/>
          </a:p>
          <a:p>
            <a:pPr lvl="1"/>
            <a:r>
              <a:rPr lang="hu-HU" dirty="0"/>
              <a:t>Régensek uralkodnak </a:t>
            </a:r>
            <a:r>
              <a:rPr lang="hu-HU" dirty="0" smtClean="0"/>
              <a:t>helyette</a:t>
            </a:r>
          </a:p>
          <a:p>
            <a:pPr lvl="1"/>
            <a:r>
              <a:rPr lang="hu-HU" dirty="0" smtClean="0"/>
              <a:t>Hosszas harcok után lánya, Hedvig követi a trónon</a:t>
            </a:r>
          </a:p>
          <a:p>
            <a:r>
              <a:rPr lang="hu-HU" dirty="0" smtClean="0"/>
              <a:t>Hedvig (1384–1399)</a:t>
            </a:r>
            <a:r>
              <a:rPr lang="hu-HU" dirty="0"/>
              <a:t>    </a:t>
            </a:r>
            <a:endParaRPr lang="hu-HU" dirty="0" smtClean="0"/>
          </a:p>
          <a:p>
            <a:pPr lvl="1"/>
            <a:r>
              <a:rPr lang="hu-HU" dirty="0" smtClean="0"/>
              <a:t>Támogatta a krakkói egyetem újraszervezését</a:t>
            </a:r>
          </a:p>
          <a:p>
            <a:pPr lvl="1"/>
            <a:r>
              <a:rPr lang="hu-HU" dirty="0"/>
              <a:t>1385. aug. 14. – </a:t>
            </a:r>
            <a:r>
              <a:rPr lang="hu-HU" dirty="0" err="1"/>
              <a:t>krewói</a:t>
            </a:r>
            <a:r>
              <a:rPr lang="hu-HU" dirty="0"/>
              <a:t> </a:t>
            </a:r>
            <a:r>
              <a:rPr lang="hu-HU" dirty="0" smtClean="0"/>
              <a:t>unió: az egyezmény értelmében a Jagelló Ulászló litván nagyfejedelemmel kötött házassága révén a két állam egyesül </a:t>
            </a:r>
          </a:p>
          <a:p>
            <a:pPr lvl="1"/>
            <a:r>
              <a:rPr lang="hu-HU" dirty="0" smtClean="0"/>
              <a:t>1997-ben szenté avatták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774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</a:t>
            </a:r>
            <a:r>
              <a:rPr lang="hu-HU" dirty="0" smtClean="0"/>
              <a:t> lengyel-litván unió és a Jagelló-dinasztia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3800" dirty="0"/>
              <a:t>Harc a Német </a:t>
            </a:r>
            <a:r>
              <a:rPr lang="hu-HU" sz="3800" dirty="0" smtClean="0"/>
              <a:t>Lovagrenddel: a </a:t>
            </a:r>
            <a:r>
              <a:rPr lang="hu-HU" sz="3800" dirty="0" err="1" smtClean="0"/>
              <a:t>Mazóviai</a:t>
            </a:r>
            <a:r>
              <a:rPr lang="hu-HU" sz="3800" dirty="0" smtClean="0"/>
              <a:t> Konrád által behívott rend ugyanis időközben külön állammá válik, amely folyamatosan fenyegeti a litvánokat és a lengyeleket. Fő összecsapások:</a:t>
            </a:r>
            <a:endParaRPr lang="hu-HU" sz="3800" dirty="0"/>
          </a:p>
          <a:p>
            <a:pPr lvl="1"/>
            <a:r>
              <a:rPr lang="hu-HU" sz="2900" dirty="0"/>
              <a:t>1409–1411 </a:t>
            </a:r>
          </a:p>
          <a:p>
            <a:pPr lvl="2"/>
            <a:r>
              <a:rPr lang="hu-HU" sz="2900" dirty="0"/>
              <a:t>1410. júl. 15. – A </a:t>
            </a:r>
            <a:r>
              <a:rPr lang="hu-HU" sz="2900" dirty="0" err="1" smtClean="0"/>
              <a:t>grunwaldi</a:t>
            </a:r>
            <a:r>
              <a:rPr lang="hu-HU" sz="2900" dirty="0" smtClean="0"/>
              <a:t> csata: a lengyel-litván hadak hatalmas győzelme</a:t>
            </a:r>
            <a:endParaRPr lang="hu-HU" sz="2900" dirty="0"/>
          </a:p>
          <a:p>
            <a:pPr lvl="2"/>
            <a:r>
              <a:rPr lang="hu-HU" sz="2900" dirty="0" smtClean="0"/>
              <a:t>1411. évi </a:t>
            </a:r>
            <a:r>
              <a:rPr lang="hu-HU" sz="2900" dirty="0" err="1"/>
              <a:t>toruńi</a:t>
            </a:r>
            <a:r>
              <a:rPr lang="hu-HU" sz="2900" dirty="0"/>
              <a:t> </a:t>
            </a:r>
            <a:r>
              <a:rPr lang="hu-HU" sz="2900" dirty="0" smtClean="0"/>
              <a:t>béke </a:t>
            </a:r>
            <a:endParaRPr lang="hu-HU" sz="2900" dirty="0"/>
          </a:p>
          <a:p>
            <a:pPr lvl="1"/>
            <a:r>
              <a:rPr lang="hu-HU" sz="2900" dirty="0"/>
              <a:t>1454–1466  „tizenhárom éves háború” </a:t>
            </a:r>
          </a:p>
          <a:p>
            <a:pPr lvl="2"/>
            <a:r>
              <a:rPr lang="hu-HU" sz="2900" dirty="0"/>
              <a:t>1466 </a:t>
            </a:r>
            <a:r>
              <a:rPr lang="hu-HU" sz="2900" dirty="0" smtClean="0"/>
              <a:t>. </a:t>
            </a:r>
            <a:r>
              <a:rPr lang="hu-HU" sz="2900" dirty="0" err="1" smtClean="0"/>
              <a:t>évitoruńi</a:t>
            </a:r>
            <a:r>
              <a:rPr lang="hu-HU" sz="2900" dirty="0" smtClean="0"/>
              <a:t> </a:t>
            </a:r>
            <a:r>
              <a:rPr lang="hu-HU" sz="2900" dirty="0"/>
              <a:t>béke – Királyi Poroszország Lengyelország része, Porosz Hercegség hűbéres állam</a:t>
            </a:r>
          </a:p>
          <a:p>
            <a:pPr lvl="1"/>
            <a:r>
              <a:rPr lang="hu-HU" sz="2900" dirty="0" smtClean="0"/>
              <a:t>Hohenzollern </a:t>
            </a:r>
            <a:r>
              <a:rPr lang="hu-HU" sz="2900" dirty="0"/>
              <a:t>Albert nagymester megpróbálja függetleníteni magát a lengyelektől (1511-től), de nem kap külföldi támogatást</a:t>
            </a:r>
          </a:p>
          <a:p>
            <a:pPr lvl="1"/>
            <a:r>
              <a:rPr lang="hu-HU" sz="2900" dirty="0"/>
              <a:t>1525 – A Lovagrend </a:t>
            </a:r>
            <a:r>
              <a:rPr lang="hu-HU" sz="2900" dirty="0" smtClean="0"/>
              <a:t>lutheránus hitre tér </a:t>
            </a:r>
            <a:r>
              <a:rPr lang="hu-HU" sz="2900" dirty="0"/>
              <a:t>és ezzel világi hercegség lesz (szekularizáció), de a védelem érdekében Albert hűségesküt tesz a lengyel királynak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hu-HU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3800" dirty="0" smtClean="0"/>
              <a:t>Lengyel </a:t>
            </a:r>
            <a:r>
              <a:rPr lang="hu-HU" sz="3800" dirty="0"/>
              <a:t>külpolitika és a Jagelló-dinasztia Európában</a:t>
            </a:r>
          </a:p>
          <a:p>
            <a:pPr lvl="1"/>
            <a:r>
              <a:rPr lang="hu-HU" sz="2900" dirty="0"/>
              <a:t>A Német Lovagrend, huszitizmus </a:t>
            </a:r>
            <a:r>
              <a:rPr lang="hu-HU" sz="2900" dirty="0" smtClean="0"/>
              <a:t>kérdése (ellentét a császárral)</a:t>
            </a:r>
            <a:endParaRPr lang="hu-HU" sz="2900" dirty="0"/>
          </a:p>
          <a:p>
            <a:pPr lvl="1"/>
            <a:r>
              <a:rPr lang="hu-HU" sz="2900" dirty="0"/>
              <a:t>1440 – 1444 – perszonálunió Magyarországgal – III. (nálunk I.) Ulászló révén </a:t>
            </a:r>
          </a:p>
          <a:p>
            <a:pPr lvl="1"/>
            <a:r>
              <a:rPr lang="hu-HU" sz="2900" dirty="0"/>
              <a:t>1471–1526 – Jagelló Ulászló, majd Lajos Csehország trónján</a:t>
            </a:r>
          </a:p>
          <a:p>
            <a:pPr lvl="1"/>
            <a:r>
              <a:rPr lang="hu-HU" sz="2900" dirty="0"/>
              <a:t>1490–1526 – Jagelló Ulászló, majd Lajos Magyarország </a:t>
            </a:r>
            <a:r>
              <a:rPr lang="hu-HU" sz="2900" dirty="0" smtClean="0"/>
              <a:t>trónján</a:t>
            </a:r>
          </a:p>
          <a:p>
            <a:pPr lvl="1"/>
            <a:r>
              <a:rPr lang="hu-HU" sz="2900" dirty="0" smtClean="0"/>
              <a:t>Moldva 1387–1497-ig hűbéres állam (valójában a szomszédok erőviszonya dönt) </a:t>
            </a:r>
          </a:p>
          <a:p>
            <a:pPr lvl="1"/>
            <a:r>
              <a:rPr lang="hu-HU" sz="2900" dirty="0" smtClean="0"/>
              <a:t>1533 </a:t>
            </a:r>
            <a:r>
              <a:rPr lang="hu-HU" sz="2900" dirty="0"/>
              <a:t>– „örök béke” az Oszmán Birodalommal (kb. 100 év)</a:t>
            </a:r>
          </a:p>
          <a:p>
            <a:pPr lvl="1"/>
            <a:endParaRPr lang="hu-HU" dirty="0" smtClean="0"/>
          </a:p>
          <a:p>
            <a:pPr marL="585216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1936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Jagelló-dinasztia országai a XV. </a:t>
            </a:r>
            <a:r>
              <a:rPr lang="hu-HU" dirty="0"/>
              <a:t>s</a:t>
            </a:r>
            <a:r>
              <a:rPr lang="hu-HU" dirty="0" smtClean="0"/>
              <a:t>zázad végén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2" y="1600200"/>
            <a:ext cx="4676556" cy="4708525"/>
          </a:xfrm>
        </p:spPr>
      </p:pic>
    </p:spTree>
    <p:extLst>
      <p:ext uri="{BB962C8B-B14F-4D97-AF65-F5344CB8AC3E}">
        <p14:creationId xmlns="" xmlns:p14="http://schemas.microsoft.com/office/powerpoint/2010/main" val="20053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Erősödő köznemesség</a:t>
            </a:r>
            <a:endParaRPr lang="hu-HU" dirty="0"/>
          </a:p>
          <a:p>
            <a:pPr lvl="1"/>
            <a:r>
              <a:rPr lang="hu-HU" dirty="0"/>
              <a:t>Lengyelországban a nemesség aránya magas (</a:t>
            </a:r>
            <a:r>
              <a:rPr lang="hu-HU" dirty="0" smtClean="0"/>
              <a:t>8–10%) és idővel a litván területekre is kiterjesztették a lengyel nemesség jogait</a:t>
            </a:r>
            <a:endParaRPr lang="hu-HU" dirty="0"/>
          </a:p>
          <a:p>
            <a:pPr lvl="1"/>
            <a:r>
              <a:rPr lang="hu-HU" dirty="0"/>
              <a:t>Egységesülésük </a:t>
            </a:r>
            <a:r>
              <a:rPr lang="hu-HU" dirty="0" smtClean="0"/>
              <a:t>folyamata </a:t>
            </a:r>
            <a:r>
              <a:rPr lang="hu-HU" dirty="0"/>
              <a:t>Nagy Kázmér idején gyorsulhatott </a:t>
            </a:r>
            <a:r>
              <a:rPr lang="hu-HU" dirty="0" smtClean="0"/>
              <a:t>fel</a:t>
            </a:r>
          </a:p>
          <a:p>
            <a:pPr lvl="1"/>
            <a:r>
              <a:rPr lang="hu-HU" dirty="0" smtClean="0"/>
              <a:t>Gazdasági erősödés (gabonatermesztés és kereskedelem) a polgárok és parasztok kárára</a:t>
            </a:r>
          </a:p>
          <a:p>
            <a:pPr lvl="1"/>
            <a:r>
              <a:rPr lang="hu-HU" dirty="0" smtClean="0"/>
              <a:t>1454 – </a:t>
            </a:r>
            <a:r>
              <a:rPr lang="hu-HU" dirty="0" err="1"/>
              <a:t>nieszawai</a:t>
            </a:r>
            <a:r>
              <a:rPr lang="hu-HU" dirty="0"/>
              <a:t> </a:t>
            </a:r>
            <a:r>
              <a:rPr lang="hu-HU" dirty="0" smtClean="0"/>
              <a:t>privilégium: a </a:t>
            </a:r>
            <a:r>
              <a:rPr lang="hu-HU" dirty="0"/>
              <a:t>királynak ki kell kérnie a nemesség véleményét az adókivetésben és a </a:t>
            </a:r>
            <a:r>
              <a:rPr lang="hu-HU" dirty="0" smtClean="0"/>
              <a:t>hadviselésben</a:t>
            </a:r>
          </a:p>
          <a:p>
            <a:pPr lvl="1"/>
            <a:r>
              <a:rPr lang="hu-HU" dirty="0" smtClean="0"/>
              <a:t>1493 – első országos nemesi gyűlés (szejm)</a:t>
            </a:r>
          </a:p>
          <a:p>
            <a:pPr lvl="1"/>
            <a:r>
              <a:rPr lang="hu-HU" dirty="0" smtClean="0"/>
              <a:t>1505 – </a:t>
            </a:r>
            <a:r>
              <a:rPr lang="hu-HU" dirty="0" err="1" smtClean="0"/>
              <a:t>radomi</a:t>
            </a:r>
            <a:r>
              <a:rPr lang="hu-HU" dirty="0" smtClean="0"/>
              <a:t> „alkotmány”: „nihil </a:t>
            </a:r>
            <a:r>
              <a:rPr lang="hu-HU" dirty="0" err="1" smtClean="0"/>
              <a:t>novi</a:t>
            </a:r>
            <a:r>
              <a:rPr lang="hu-HU" dirty="0" smtClean="0"/>
              <a:t>” (semmi újat nélkülünk), a szejm és a szenátus (utóbbi a királyi tanácsból alakult ki) egyenjogúvá válik, </a:t>
            </a:r>
            <a:r>
              <a:rPr lang="hu-HU" dirty="0"/>
              <a:t>a szejm hozzájárulása nélkül nem lehet semmiféle új törvényt </a:t>
            </a:r>
            <a:r>
              <a:rPr lang="hu-HU" dirty="0" smtClean="0"/>
              <a:t>bevezetni</a:t>
            </a:r>
          </a:p>
          <a:p>
            <a:pPr lvl="1"/>
            <a:r>
              <a:rPr lang="hu-HU" dirty="0" smtClean="0"/>
              <a:t>Egzekúciós mozgalom:a törvények érvényesítéséért folyó köznemesi mozgalom főleg a mágnásokkal szemben, amelyben összekapcsolódik a politikai jogokért és az államreformért </a:t>
            </a:r>
            <a:r>
              <a:rPr lang="hu-HU" dirty="0"/>
              <a:t>v</a:t>
            </a:r>
            <a:r>
              <a:rPr lang="hu-HU" dirty="0" smtClean="0"/>
              <a:t>ívott harc</a:t>
            </a:r>
          </a:p>
          <a:p>
            <a:r>
              <a:rPr lang="hu-HU" dirty="0" smtClean="0"/>
              <a:t>A XVI. század Lengyelország „aranykora”</a:t>
            </a:r>
          </a:p>
          <a:p>
            <a:r>
              <a:rPr lang="hu-HU" dirty="0" smtClean="0"/>
              <a:t>1569 </a:t>
            </a:r>
            <a:r>
              <a:rPr lang="hu-HU" dirty="0"/>
              <a:t>– </a:t>
            </a:r>
            <a:r>
              <a:rPr lang="hu-HU" dirty="0" err="1" smtClean="0"/>
              <a:t>Lublini</a:t>
            </a:r>
            <a:r>
              <a:rPr lang="hu-HU" dirty="0" smtClean="0"/>
              <a:t> unió: perszonálunióból reális (király személyétől független) unió a Lengyel Királyság és a Litván Nagyfejedelemség között</a:t>
            </a:r>
          </a:p>
          <a:p>
            <a:pPr lvl="1"/>
            <a:r>
              <a:rPr lang="hu-HU" dirty="0" smtClean="0"/>
              <a:t>Közösen választott király, közös szejm, külpolitika és pénz</a:t>
            </a:r>
          </a:p>
          <a:p>
            <a:pPr lvl="1"/>
            <a:r>
              <a:rPr lang="hu-HU" dirty="0" smtClean="0"/>
              <a:t>Kincstár és főbb hivatalok különállóak</a:t>
            </a:r>
          </a:p>
          <a:p>
            <a:pPr lvl="1"/>
            <a:r>
              <a:rPr lang="hu-HU" dirty="0" smtClean="0"/>
              <a:t>A közös szejm központja Varsó </a:t>
            </a:r>
            <a:r>
              <a:rPr lang="hu-HU" dirty="0"/>
              <a:t>(</a:t>
            </a:r>
            <a:r>
              <a:rPr lang="hu-HU" dirty="0" smtClean="0"/>
              <a:t>Krakkó–Varsó ellentét)</a:t>
            </a:r>
          </a:p>
        </p:txBody>
      </p:sp>
    </p:spTree>
    <p:extLst>
      <p:ext uri="{BB962C8B-B14F-4D97-AF65-F5344CB8AC3E}">
        <p14:creationId xmlns="" xmlns:p14="http://schemas.microsoft.com/office/powerpoint/2010/main" val="2206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Lengyel-Litván</a:t>
            </a:r>
            <a:r>
              <a:rPr lang="hu-HU" dirty="0" smtClean="0"/>
              <a:t> Köztársaság első évszázada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1572. július 7</a:t>
            </a:r>
            <a:r>
              <a:rPr lang="hu-HU" dirty="0"/>
              <a:t>. </a:t>
            </a:r>
            <a:r>
              <a:rPr lang="hu-HU" dirty="0" smtClean="0"/>
              <a:t>– II. Zsigmond Ágost halálával kihal a Jagelló-dinasztia</a:t>
            </a:r>
          </a:p>
          <a:p>
            <a:r>
              <a:rPr lang="hu-HU" dirty="0"/>
              <a:t>Két év interregnum </a:t>
            </a:r>
            <a:r>
              <a:rPr lang="hu-HU" dirty="0" smtClean="0"/>
              <a:t>után 1574-ben </a:t>
            </a:r>
            <a:r>
              <a:rPr lang="hu-HU" dirty="0"/>
              <a:t>Valois Henriket választják uralkodónak</a:t>
            </a:r>
          </a:p>
          <a:p>
            <a:pPr lvl="1"/>
            <a:r>
              <a:rPr lang="hu-HU" dirty="0" smtClean="0"/>
              <a:t>Megválasztásának ára volt a </a:t>
            </a:r>
            <a:r>
              <a:rPr lang="hu-HU" dirty="0"/>
              <a:t>„</a:t>
            </a:r>
            <a:r>
              <a:rPr lang="hu-HU" dirty="0" err="1"/>
              <a:t>pacta</a:t>
            </a:r>
            <a:r>
              <a:rPr lang="hu-HU" dirty="0"/>
              <a:t> </a:t>
            </a:r>
            <a:r>
              <a:rPr lang="hu-HU" dirty="0" err="1"/>
              <a:t>conventa</a:t>
            </a:r>
            <a:r>
              <a:rPr lang="hu-HU" dirty="0" smtClean="0"/>
              <a:t>”, amely  a </a:t>
            </a:r>
            <a:r>
              <a:rPr lang="hu-HU" dirty="0" err="1" smtClean="0"/>
              <a:t>Henryk-törvényekben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articuli</a:t>
            </a:r>
            <a:r>
              <a:rPr lang="hu-HU" dirty="0"/>
              <a:t> </a:t>
            </a:r>
            <a:r>
              <a:rPr lang="hu-HU" dirty="0" err="1"/>
              <a:t>Henriciani</a:t>
            </a:r>
            <a:r>
              <a:rPr lang="hu-HU" dirty="0"/>
              <a:t>) öltött testet, tartalma: királyválasztás </a:t>
            </a:r>
            <a:r>
              <a:rPr lang="hu-HU" dirty="0" smtClean="0"/>
              <a:t>szabadsága , háborút </a:t>
            </a:r>
            <a:r>
              <a:rPr lang="hu-HU" dirty="0"/>
              <a:t>csak a szenátus engedélyével lehet indítani, adót a szejm beleegyezése nélkül nem vethet ki stb. ez az őt követő uralkodók kezét is </a:t>
            </a:r>
            <a:r>
              <a:rPr lang="hu-HU" dirty="0" smtClean="0"/>
              <a:t>megkötötte</a:t>
            </a:r>
          </a:p>
          <a:p>
            <a:pPr lvl="1"/>
            <a:r>
              <a:rPr lang="hu-HU" dirty="0" smtClean="0"/>
              <a:t>118 napig uralkodott</a:t>
            </a:r>
            <a:endParaRPr lang="hu-HU" dirty="0"/>
          </a:p>
          <a:p>
            <a:pPr lvl="1"/>
            <a:r>
              <a:rPr lang="hu-HU" dirty="0" smtClean="0"/>
              <a:t>Bátyja, IX. Károly </a:t>
            </a:r>
            <a:r>
              <a:rPr lang="hu-HU" dirty="0"/>
              <a:t>halálát követően </a:t>
            </a:r>
            <a:r>
              <a:rPr lang="hu-HU" dirty="0" smtClean="0"/>
              <a:t>visszaszökött </a:t>
            </a:r>
            <a:r>
              <a:rPr lang="hu-HU" dirty="0"/>
              <a:t>Franciaországba, ahol elfoglalta a </a:t>
            </a:r>
            <a:r>
              <a:rPr lang="hu-HU" dirty="0" smtClean="0"/>
              <a:t>trónt</a:t>
            </a:r>
          </a:p>
          <a:p>
            <a:r>
              <a:rPr lang="hu-HU" dirty="0" smtClean="0"/>
              <a:t>A királyválasztásnak megvolt az az előnye a nemesség szemében, hogy a király hatalma biztosítása érdekében kénytelenek voltak alkudozni velük </a:t>
            </a:r>
          </a:p>
          <a:p>
            <a:r>
              <a:rPr lang="hu-HU" dirty="0" smtClean="0"/>
              <a:t>Újabb interregnumot követően Báthory István erdélyi fejedelem lesz a lengyel király </a:t>
            </a:r>
            <a:r>
              <a:rPr lang="hu-HU" dirty="0"/>
              <a:t>(</a:t>
            </a:r>
            <a:r>
              <a:rPr lang="hu-HU" dirty="0" smtClean="0"/>
              <a:t>1576–1586)</a:t>
            </a:r>
          </a:p>
          <a:p>
            <a:pPr lvl="2"/>
            <a:r>
              <a:rPr lang="hu-HU" dirty="0" smtClean="0"/>
              <a:t>Királlyá koronázásához el kell vennie Jagelló Annát, </a:t>
            </a:r>
            <a:r>
              <a:rPr lang="hu-HU" dirty="0"/>
              <a:t>E</a:t>
            </a:r>
            <a:r>
              <a:rPr lang="hu-HU" dirty="0" smtClean="0"/>
              <a:t>rdély kormányzását testvérére, Báthory Kristófra hagyja</a:t>
            </a:r>
          </a:p>
          <a:p>
            <a:pPr lvl="2"/>
            <a:r>
              <a:rPr lang="hu-HU" dirty="0" smtClean="0"/>
              <a:t>Erőskezű uralkodó. Sikeresen harcol IV. Iván orosz cár ellen </a:t>
            </a:r>
            <a:r>
              <a:rPr lang="hu-HU" dirty="0" err="1" smtClean="0"/>
              <a:t>Livóniáért</a:t>
            </a:r>
            <a:r>
              <a:rPr lang="hu-HU" dirty="0" smtClean="0"/>
              <a:t> (1579–1583)</a:t>
            </a:r>
          </a:p>
          <a:p>
            <a:pPr lvl="2"/>
            <a:r>
              <a:rPr lang="hu-HU" dirty="0"/>
              <a:t>1579 </a:t>
            </a:r>
            <a:r>
              <a:rPr lang="hu-HU" dirty="0" smtClean="0"/>
              <a:t>– megalapítja a </a:t>
            </a:r>
            <a:r>
              <a:rPr lang="hu-HU" dirty="0" err="1" smtClean="0"/>
              <a:t>vilnói</a:t>
            </a:r>
            <a:r>
              <a:rPr lang="hu-HU" dirty="0" smtClean="0"/>
              <a:t> egyetemet</a:t>
            </a:r>
          </a:p>
          <a:p>
            <a:pPr lvl="2"/>
            <a:r>
              <a:rPr lang="hu-HU" dirty="0" smtClean="0"/>
              <a:t>A lengyel korona szolgálatába állítja a kozákokat</a:t>
            </a:r>
          </a:p>
          <a:p>
            <a:pPr lvl="2"/>
            <a:r>
              <a:rPr lang="hu-HU" dirty="0" smtClean="0"/>
              <a:t>Királyságát Magyarország felszabadítására kívánta felhasználni (ez vissza-visszatérő elképzelés lesz a későbbiekben pl. II. Rákóczi György, II. Rákóczi Ferenc)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66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Báthory halála után a svéd Vasa-dinasztia kerül trónra, első képviselője III. Zsigmond, az ő és fia  (IV. Ulászló) uralkodását (1587</a:t>
            </a:r>
            <a:r>
              <a:rPr lang="hu-HU" dirty="0"/>
              <a:t>–</a:t>
            </a:r>
            <a:r>
              <a:rPr lang="hu-HU" dirty="0" smtClean="0"/>
              <a:t>1648) „ezüstkornak” is szokták hívni (vitatható)</a:t>
            </a:r>
          </a:p>
          <a:p>
            <a:pPr lvl="1"/>
            <a:r>
              <a:rPr lang="hu-HU" dirty="0" smtClean="0"/>
              <a:t>Külpolitika:</a:t>
            </a:r>
          </a:p>
          <a:p>
            <a:pPr lvl="2"/>
            <a:r>
              <a:rPr lang="hu-HU" dirty="0" smtClean="0"/>
              <a:t>1592-ben </a:t>
            </a:r>
            <a:r>
              <a:rPr lang="hu-HU" dirty="0"/>
              <a:t>Zsigmond örökli a svéd trónt, de az ugyanebben az évben összehívott szejm eltiltja attól, hogy Svédországba utazzon, ezért a svédek 1599-ben leteszik a trónról és megválasztják IX. Károlyt. Zsigmond nem mond le a svéd koronáról, a meg-megújuló lengyel-svéd harcok egészen 1660-ig tartanak. </a:t>
            </a:r>
          </a:p>
          <a:p>
            <a:pPr lvl="2"/>
            <a:r>
              <a:rPr lang="hu-HU" dirty="0"/>
              <a:t>Zsigmond beavatkozik az orosz belharcokba is (1598-ban kihal a </a:t>
            </a:r>
            <a:r>
              <a:rPr lang="hu-HU" dirty="0" err="1"/>
              <a:t>Rurik-dinasztia</a:t>
            </a:r>
            <a:r>
              <a:rPr lang="hu-HU" dirty="0"/>
              <a:t>, „Zavaros idők” 1613-ig) és 1611-ben Moszkvát is sikerül elfoglalnia, a lengyel uralomnak az 1612. évi moszkvai felkelés vet véget</a:t>
            </a:r>
          </a:p>
          <a:p>
            <a:pPr lvl="2"/>
            <a:r>
              <a:rPr lang="hu-HU" dirty="0" smtClean="0"/>
              <a:t>Meg-megújuló harcok </a:t>
            </a:r>
            <a:r>
              <a:rPr lang="hu-HU" dirty="0"/>
              <a:t>a krími tatárokkal és az </a:t>
            </a:r>
            <a:r>
              <a:rPr lang="hu-HU" dirty="0" smtClean="0"/>
              <a:t>oszmánokkal</a:t>
            </a:r>
          </a:p>
          <a:p>
            <a:pPr lvl="1"/>
            <a:r>
              <a:rPr lang="hu-HU" dirty="0" smtClean="0"/>
              <a:t>Belpolitika:</a:t>
            </a:r>
          </a:p>
          <a:p>
            <a:pPr lvl="2"/>
            <a:r>
              <a:rPr lang="hu-HU" dirty="0" smtClean="0"/>
              <a:t>A nemesség és  főurak egy részét Zsigmond maga ellen fordítja (Habsburg-barátság, abszolutista törekvések)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Zebrzydowski-felkelés</a:t>
            </a:r>
            <a:r>
              <a:rPr lang="hu-HU" dirty="0" smtClean="0"/>
              <a:t> (1606–1609)</a:t>
            </a:r>
          </a:p>
          <a:p>
            <a:pPr lvl="2"/>
            <a:r>
              <a:rPr lang="hu-HU" dirty="0" err="1" smtClean="0"/>
              <a:t>Antemurale</a:t>
            </a:r>
            <a:r>
              <a:rPr lang="hu-HU" dirty="0" smtClean="0"/>
              <a:t> elmélet: „Lengyelország a kereszténység védőbástyája” (korábbi gyökerek, már a XVI. században is erős) </a:t>
            </a:r>
          </a:p>
          <a:p>
            <a:pPr lvl="2"/>
            <a:r>
              <a:rPr lang="hu-HU" dirty="0" smtClean="0"/>
              <a:t>IV. Ulászló függetleníteni akarja magát a nemességtől és a főuraktól, ezért a kozákokra támaszkodik, ellentét a kozákok és a nemesség között, eredménye: </a:t>
            </a:r>
            <a:r>
              <a:rPr lang="hu-HU" dirty="0" err="1" smtClean="0"/>
              <a:t>Bogdan</a:t>
            </a:r>
            <a:r>
              <a:rPr lang="hu-HU" dirty="0" smtClean="0"/>
              <a:t> </a:t>
            </a:r>
            <a:r>
              <a:rPr lang="hu-HU" dirty="0" err="1" smtClean="0"/>
              <a:t>Zenobi</a:t>
            </a:r>
            <a:r>
              <a:rPr lang="hu-HU" dirty="0" smtClean="0"/>
              <a:t> </a:t>
            </a:r>
            <a:r>
              <a:rPr lang="hu-HU" dirty="0" err="1" smtClean="0"/>
              <a:t>Hmelnyickij</a:t>
            </a:r>
            <a:r>
              <a:rPr lang="hu-HU" dirty="0" smtClean="0"/>
              <a:t> hetman vezette felkelés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886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Hanyatlás </a:t>
            </a:r>
            <a:r>
              <a:rPr lang="hu-HU" dirty="0"/>
              <a:t>é</a:t>
            </a:r>
            <a:r>
              <a:rPr lang="hu-HU" dirty="0" smtClean="0"/>
              <a:t>s anarchia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Külpolitika: 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Hmelnyickij</a:t>
            </a:r>
            <a:r>
              <a:rPr lang="hu-HU" dirty="0" smtClean="0"/>
              <a:t> </a:t>
            </a:r>
            <a:r>
              <a:rPr lang="hu-HU" dirty="0"/>
              <a:t>vezette kozáklázadás nyilvánvalóvá tette a Köztársaság belső gyengeségét és hamarosan többen is becsatlakoztak a harcokba</a:t>
            </a:r>
          </a:p>
          <a:p>
            <a:pPr lvl="3"/>
            <a:r>
              <a:rPr lang="hu-HU" dirty="0"/>
              <a:t>Tatár, oszmán, svéd (velük szövetségben </a:t>
            </a:r>
            <a:r>
              <a:rPr lang="hu-HU" dirty="0" err="1"/>
              <a:t>erdélyi-moldvai-havasalföldi-kozák</a:t>
            </a:r>
            <a:r>
              <a:rPr lang="hu-HU" dirty="0"/>
              <a:t> támadás 1657-ben), orosz </a:t>
            </a:r>
            <a:r>
              <a:rPr lang="hu-HU" dirty="0" smtClean="0"/>
              <a:t>háborúk</a:t>
            </a:r>
          </a:p>
          <a:p>
            <a:pPr lvl="1"/>
            <a:r>
              <a:rPr lang="hu-HU" dirty="0" smtClean="0"/>
              <a:t>A lengyel III. (Sobieski) János uralkodása (1674–1696) jelent egy kis „fellélegzést”: 1683-ban felmenti Bécset az oszmán ostrom alól, 1684-ben csatlakozik az ellenük létrehozott Szent Ligához</a:t>
            </a:r>
          </a:p>
          <a:p>
            <a:pPr lvl="1"/>
            <a:r>
              <a:rPr lang="hu-HU" dirty="0" smtClean="0"/>
              <a:t>A XVIII. századi háborúk tovább gyengítették az országot (főleg az 1700–1721 közötti északi háború), a környező államok pedig egyre nagyobb mértékben szóltak bele a Köztársaság belügyeibe, meghiúsítva ezzel minden reformkísérletet (a század második felében orosz protektorátus is), ez vezetett az ország három felosztásához:</a:t>
            </a:r>
          </a:p>
          <a:p>
            <a:pPr lvl="3"/>
            <a:r>
              <a:rPr lang="hu-HU" dirty="0"/>
              <a:t>1772 </a:t>
            </a:r>
            <a:r>
              <a:rPr lang="hu-HU" dirty="0" smtClean="0"/>
              <a:t>– Oroszország, Poroszország, Ausztria</a:t>
            </a:r>
          </a:p>
          <a:p>
            <a:pPr lvl="3"/>
            <a:r>
              <a:rPr lang="hu-HU" dirty="0"/>
              <a:t>1793 </a:t>
            </a:r>
            <a:r>
              <a:rPr lang="hu-HU" dirty="0" smtClean="0"/>
              <a:t>– Oroszország, Poroszország</a:t>
            </a:r>
          </a:p>
          <a:p>
            <a:pPr lvl="3"/>
            <a:r>
              <a:rPr lang="hu-HU" dirty="0"/>
              <a:t>1795 </a:t>
            </a:r>
            <a:r>
              <a:rPr lang="hu-HU" dirty="0" smtClean="0"/>
              <a:t>– </a:t>
            </a:r>
            <a:r>
              <a:rPr lang="hu-HU" dirty="0"/>
              <a:t>Poroszország, Oroszország, </a:t>
            </a:r>
            <a:r>
              <a:rPr lang="hu-HU" dirty="0" smtClean="0"/>
              <a:t>Ausztria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529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III. (Sobieski) János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607398" cy="5004000"/>
          </a:xfrm>
        </p:spPr>
      </p:pic>
    </p:spTree>
    <p:extLst>
      <p:ext uri="{BB962C8B-B14F-4D97-AF65-F5344CB8AC3E}">
        <p14:creationId xmlns="" xmlns:p14="http://schemas.microsoft.com/office/powerpoint/2010/main" val="335359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első felosztása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50" y="1600200"/>
            <a:ext cx="6002900" cy="4708525"/>
          </a:xfrm>
        </p:spPr>
      </p:pic>
    </p:spTree>
    <p:extLst>
      <p:ext uri="{BB962C8B-B14F-4D97-AF65-F5344CB8AC3E}">
        <p14:creationId xmlns="" xmlns:p14="http://schemas.microsoft.com/office/powerpoint/2010/main" val="83339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második felosztása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50" y="1600200"/>
            <a:ext cx="6002900" cy="4708525"/>
          </a:xfrm>
        </p:spPr>
      </p:pic>
    </p:spTree>
    <p:extLst>
      <p:ext uri="{BB962C8B-B14F-4D97-AF65-F5344CB8AC3E}">
        <p14:creationId xmlns="" xmlns:p14="http://schemas.microsoft.com/office/powerpoint/2010/main" val="165183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lengyel állam kezdetei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hu-HU" dirty="0" smtClean="0"/>
          </a:p>
          <a:p>
            <a:r>
              <a:rPr lang="hu-HU" dirty="0" smtClean="0"/>
              <a:t>Földrajzi elhelyezkedése</a:t>
            </a:r>
          </a:p>
          <a:p>
            <a:pPr marL="137160" indent="0">
              <a:buNone/>
            </a:pPr>
            <a:endParaRPr lang="hu-HU" dirty="0" smtClean="0"/>
          </a:p>
          <a:p>
            <a:r>
              <a:rPr lang="hu-HU" dirty="0" err="1" smtClean="0"/>
              <a:t>Viszlánok</a:t>
            </a:r>
            <a:r>
              <a:rPr lang="hu-HU" dirty="0"/>
              <a:t>, </a:t>
            </a:r>
            <a:r>
              <a:rPr lang="hu-HU" dirty="0" err="1"/>
              <a:t>lędziánok</a:t>
            </a:r>
            <a:r>
              <a:rPr lang="hu-HU" dirty="0"/>
              <a:t>, </a:t>
            </a:r>
            <a:r>
              <a:rPr lang="hu-HU" dirty="0" err="1"/>
              <a:t>polánok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smtClean="0"/>
              <a:t>A IX–X. században két törzs emelkedik ki: </a:t>
            </a:r>
            <a:r>
              <a:rPr lang="hu-HU" dirty="0" err="1" smtClean="0"/>
              <a:t>viszlánok</a:t>
            </a:r>
            <a:r>
              <a:rPr lang="hu-HU" dirty="0" smtClean="0"/>
              <a:t> és a </a:t>
            </a:r>
            <a:r>
              <a:rPr lang="hu-HU" dirty="0" err="1" smtClean="0"/>
              <a:t>polánok</a:t>
            </a:r>
            <a:r>
              <a:rPr lang="hu-HU" dirty="0" smtClean="0"/>
              <a:t> törzse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viszlánok</a:t>
            </a:r>
            <a:r>
              <a:rPr lang="hu-HU" dirty="0" smtClean="0"/>
              <a:t> „államát” jelentős központnak gondolták, az újabb kutatások fényében viszont úgy tűnik, hogy csak jól ismert helyen volt a törzsterületük (Visztula mellett)</a:t>
            </a:r>
          </a:p>
          <a:p>
            <a:pPr lvl="1"/>
            <a:r>
              <a:rPr lang="hu-HU" dirty="0" smtClean="0"/>
              <a:t>Szintén újabb kutatások mutattak rá arra, hogy nem a </a:t>
            </a:r>
            <a:r>
              <a:rPr lang="hu-HU" dirty="0" err="1" smtClean="0"/>
              <a:t>polán</a:t>
            </a:r>
            <a:r>
              <a:rPr lang="hu-HU" dirty="0" smtClean="0"/>
              <a:t>, hanem a  </a:t>
            </a:r>
            <a:r>
              <a:rPr lang="hu-HU" dirty="0" err="1" smtClean="0"/>
              <a:t>lędzián</a:t>
            </a:r>
            <a:r>
              <a:rPr lang="hu-HU" dirty="0" smtClean="0"/>
              <a:t> volt az államalapító törzs. A </a:t>
            </a:r>
            <a:r>
              <a:rPr lang="hu-HU" dirty="0" err="1" smtClean="0"/>
              <a:t>polán</a:t>
            </a:r>
            <a:r>
              <a:rPr lang="hu-HU" dirty="0" smtClean="0"/>
              <a:t> elnevezést a térítést végző csehek honosították meg. A törzs egyik 9. század közepén élt vezetője után nevezik az első lengyel uralkodó dinasztiát Piast-dinasztiának</a:t>
            </a:r>
          </a:p>
        </p:txBody>
      </p:sp>
    </p:spTree>
    <p:extLst>
      <p:ext uri="{BB962C8B-B14F-4D97-AF65-F5344CB8AC3E}">
        <p14:creationId xmlns="" xmlns:p14="http://schemas.microsoft.com/office/powerpoint/2010/main" val="2081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harmadik felosztása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50" y="1600200"/>
            <a:ext cx="6002900" cy="4708525"/>
          </a:xfrm>
        </p:spPr>
      </p:pic>
    </p:spTree>
    <p:extLst>
      <p:ext uri="{BB962C8B-B14F-4D97-AF65-F5344CB8AC3E}">
        <p14:creationId xmlns="" xmlns:p14="http://schemas.microsoft.com/office/powerpoint/2010/main" val="259668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Belpolitika:</a:t>
            </a:r>
          </a:p>
          <a:p>
            <a:pPr lvl="1"/>
            <a:r>
              <a:rPr lang="hu-HU" dirty="0"/>
              <a:t>Gazdasági, kulturális </a:t>
            </a:r>
            <a:r>
              <a:rPr lang="hu-HU" dirty="0" smtClean="0"/>
              <a:t>hanyatlás: a háborúk súlyosan érintették a gazdaságot, ami a kultúrában is éreztette hatását</a:t>
            </a:r>
          </a:p>
          <a:p>
            <a:pPr lvl="1"/>
            <a:r>
              <a:rPr lang="hu-HU" dirty="0" err="1" smtClean="0"/>
              <a:t>Szarmatizmus</a:t>
            </a:r>
            <a:r>
              <a:rPr lang="hu-HU" dirty="0" smtClean="0"/>
              <a:t>: a kis- és középnemesség gondolkodása (életstílus, művészi ízlés, világnézet). A szarmatákat tekintették őseiknek. A </a:t>
            </a:r>
            <a:r>
              <a:rPr lang="hu-HU" dirty="0" err="1" smtClean="0"/>
              <a:t>szarmatizmus</a:t>
            </a:r>
            <a:r>
              <a:rPr lang="hu-HU" dirty="0" smtClean="0"/>
              <a:t> </a:t>
            </a:r>
            <a:r>
              <a:rPr lang="hu-HU" dirty="0"/>
              <a:t>a nemesek magasabbrendűségét, uralkodási jogát és kulturális különállását hirdeti, a nemesi múltat és demokráciát idealizálja. M</a:t>
            </a:r>
            <a:r>
              <a:rPr lang="hu-HU" dirty="0" smtClean="0"/>
              <a:t>essianizmust hirdet.</a:t>
            </a:r>
          </a:p>
          <a:p>
            <a:pPr lvl="1"/>
            <a:r>
              <a:rPr lang="hu-HU" dirty="0" err="1" smtClean="0"/>
              <a:t>Liberum</a:t>
            </a:r>
            <a:r>
              <a:rPr lang="hu-HU" dirty="0" smtClean="0"/>
              <a:t> </a:t>
            </a:r>
            <a:r>
              <a:rPr lang="hu-HU" dirty="0" err="1" smtClean="0"/>
              <a:t>veto</a:t>
            </a:r>
            <a:r>
              <a:rPr lang="hu-HU" dirty="0" smtClean="0"/>
              <a:t>: a szejm határozatait minden képviselőnek el kellett fogadnia. Eredetileg pozitív: célja, hogy egyik nemesi csoport se kerekedjen felül, a döntést bárki szabadon megvétózhatja. Idővel azonban ellehetetlenítette a szejm működését.</a:t>
            </a:r>
          </a:p>
          <a:p>
            <a:pPr lvl="1"/>
            <a:r>
              <a:rPr lang="hu-HU" dirty="0" smtClean="0"/>
              <a:t>A reformok megbuktak vagy túl késeinek bizonyultak</a:t>
            </a:r>
          </a:p>
          <a:p>
            <a:pPr lvl="2"/>
            <a:r>
              <a:rPr lang="hu-HU" dirty="0" smtClean="0"/>
              <a:t>kiemelkedő az 1788–1792 közötti négyéves szejm, amely egy új alkotmányt is megfogalmazott (1791. május  3.)</a:t>
            </a:r>
          </a:p>
          <a:p>
            <a:pPr lvl="1"/>
            <a:r>
              <a:rPr lang="hu-HU" dirty="0" smtClean="0"/>
              <a:t>Az utolsó fegyveres próbálkozás a teljes felosztás elkerülésére: </a:t>
            </a:r>
            <a:r>
              <a:rPr lang="hu-HU" dirty="0" err="1" smtClean="0"/>
              <a:t>Kościuszko-felkelés</a:t>
            </a:r>
            <a:r>
              <a:rPr lang="hu-HU" dirty="0" smtClean="0"/>
              <a:t> (1794)</a:t>
            </a:r>
          </a:p>
        </p:txBody>
      </p:sp>
    </p:spTree>
    <p:extLst>
      <p:ext uri="{BB962C8B-B14F-4D97-AF65-F5344CB8AC3E}">
        <p14:creationId xmlns="" xmlns:p14="http://schemas.microsoft.com/office/powerpoint/2010/main" val="20489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három részre szakadt ország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A napóleoni háborúk</a:t>
            </a:r>
          </a:p>
          <a:p>
            <a:pPr lvl="1"/>
            <a:r>
              <a:rPr lang="hu-HU" dirty="0"/>
              <a:t>1797-ben megalakulnak a Lengyel Légiók</a:t>
            </a:r>
          </a:p>
          <a:p>
            <a:pPr lvl="1"/>
            <a:r>
              <a:rPr lang="hu-HU" dirty="0"/>
              <a:t>1807-ben Napóleon létrehozza a Varsói Nagyhercegséget (szüksége volt a lengyel hadseregre)</a:t>
            </a:r>
          </a:p>
          <a:p>
            <a:pPr lvl="1"/>
            <a:r>
              <a:rPr lang="hu-HU" dirty="0"/>
              <a:t>Napóleon oroszországi hadjárata után az orosz ellentámadás elfoglalja a Varsói Nagyhercegséget</a:t>
            </a:r>
          </a:p>
          <a:p>
            <a:pPr lvl="1"/>
            <a:r>
              <a:rPr lang="hu-HU" dirty="0"/>
              <a:t>A háborút lezáró bécsi kongresszus (</a:t>
            </a:r>
            <a:r>
              <a:rPr lang="hu-HU" dirty="0" smtClean="0"/>
              <a:t>1814–1815</a:t>
            </a:r>
            <a:r>
              <a:rPr lang="hu-HU" dirty="0"/>
              <a:t>) azonban ezt a területet is felosztotta:</a:t>
            </a:r>
          </a:p>
          <a:p>
            <a:pPr lvl="3"/>
            <a:r>
              <a:rPr lang="hu-HU" dirty="0"/>
              <a:t>Nagy része Oroszországhoz került (Lengyel </a:t>
            </a:r>
            <a:r>
              <a:rPr lang="hu-HU" dirty="0" smtClean="0"/>
              <a:t>Királyság, perszonálunió </a:t>
            </a:r>
            <a:r>
              <a:rPr lang="hu-HU" dirty="0"/>
              <a:t>O</a:t>
            </a:r>
            <a:r>
              <a:rPr lang="hu-HU" dirty="0" smtClean="0"/>
              <a:t>roszországgal)</a:t>
            </a:r>
            <a:endParaRPr lang="hu-HU" dirty="0"/>
          </a:p>
          <a:p>
            <a:pPr lvl="3"/>
            <a:r>
              <a:rPr lang="hu-HU" dirty="0"/>
              <a:t>Nyugati területek Poroszországhoz, egy része </a:t>
            </a:r>
            <a:r>
              <a:rPr lang="hu-HU" dirty="0" err="1"/>
              <a:t>Poznańi</a:t>
            </a:r>
            <a:r>
              <a:rPr lang="hu-HU" dirty="0"/>
              <a:t> Nagyhercegség néven autonómiát kapott</a:t>
            </a:r>
          </a:p>
          <a:p>
            <a:pPr lvl="3"/>
            <a:r>
              <a:rPr lang="hu-HU" dirty="0"/>
              <a:t>Ausztria megtarthatta Galíciát</a:t>
            </a:r>
          </a:p>
          <a:p>
            <a:pPr lvl="3"/>
            <a:r>
              <a:rPr lang="hu-HU" dirty="0"/>
              <a:t>Krakkó és környéke közös felügyelet alá került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sz="2900" dirty="0" smtClean="0"/>
              <a:t>A </a:t>
            </a:r>
            <a:r>
              <a:rPr lang="hu-HU" sz="2900" dirty="0"/>
              <a:t>lengyel szabadság kivívásáért több felkelés is indult, </a:t>
            </a:r>
            <a:r>
              <a:rPr lang="hu-HU" sz="2900" dirty="0" smtClean="0"/>
              <a:t>legjelentősebbek: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1830–1831 </a:t>
            </a:r>
            <a:r>
              <a:rPr lang="hu-HU" dirty="0"/>
              <a:t>– novemberi felkelés, következménye: Lengyel Királyság autonómiájának </a:t>
            </a:r>
            <a:r>
              <a:rPr lang="hu-HU" dirty="0" smtClean="0"/>
              <a:t>felszámolása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1846 </a:t>
            </a:r>
            <a:r>
              <a:rPr lang="hu-HU" dirty="0"/>
              <a:t>– krakkói ill. galíciai felkelés, következménye: Krakkó és környéke Ausztriához </a:t>
            </a:r>
            <a:r>
              <a:rPr lang="hu-HU" dirty="0" smtClean="0"/>
              <a:t>kerül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1863–1864 </a:t>
            </a:r>
            <a:r>
              <a:rPr lang="hu-HU" dirty="0"/>
              <a:t>– januári felkelés, következménye: az oroszországi lengyel területek maradék jogainak </a:t>
            </a:r>
            <a:r>
              <a:rPr lang="hu-HU" dirty="0" smtClean="0"/>
              <a:t>felszámolása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Kiemelendő </a:t>
            </a:r>
            <a:r>
              <a:rPr lang="hu-HU" dirty="0"/>
              <a:t>még a Nagy Emigráció tevékenysége, amely külföldön próbálta előmozdítani a lengyel függetlenség ügyét (időszaka szűkebb értelemben: 1831–1849, tágabb értelemben: 1862-ig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2537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dirty="0"/>
              <a:t>három ország lengyelsége:</a:t>
            </a:r>
          </a:p>
          <a:p>
            <a:pPr lvl="1"/>
            <a:r>
              <a:rPr lang="hu-HU" dirty="0"/>
              <a:t>A </a:t>
            </a:r>
            <a:r>
              <a:rPr lang="hu-HU" dirty="0" smtClean="0"/>
              <a:t>német </a:t>
            </a:r>
            <a:r>
              <a:rPr lang="hu-HU" dirty="0"/>
              <a:t>és orosz területeken a század utolsó harmadában nagyfokú germanizálás, illetve oroszosítás kezdődik</a:t>
            </a:r>
          </a:p>
          <a:p>
            <a:pPr lvl="1"/>
            <a:r>
              <a:rPr lang="hu-HU" dirty="0" smtClean="0"/>
              <a:t>Galícia, </a:t>
            </a:r>
            <a:r>
              <a:rPr lang="hu-HU" dirty="0"/>
              <a:t>noha a három terület közül a </a:t>
            </a:r>
            <a:r>
              <a:rPr lang="hu-HU" dirty="0" smtClean="0"/>
              <a:t>legszegényebb, </a:t>
            </a:r>
            <a:r>
              <a:rPr lang="hu-HU" dirty="0"/>
              <a:t>a század végére egyre több jogot kap (oka: a Monarchia politikai viszonyai</a:t>
            </a:r>
            <a:r>
              <a:rPr lang="hu-HU" dirty="0" smtClean="0"/>
              <a:t>)</a:t>
            </a:r>
          </a:p>
          <a:p>
            <a:r>
              <a:rPr lang="hu-HU" dirty="0" smtClean="0"/>
              <a:t>Az első világháború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Lengyel Szocialista </a:t>
            </a:r>
            <a:r>
              <a:rPr lang="hu-HU" dirty="0" smtClean="0"/>
              <a:t>Párt (1892-ben jött létre Párizsban), </a:t>
            </a:r>
            <a:r>
              <a:rPr lang="hu-HU" dirty="0"/>
              <a:t>kiváltképp a </a:t>
            </a:r>
            <a:r>
              <a:rPr lang="hu-HU" dirty="0" err="1"/>
              <a:t>Józef</a:t>
            </a:r>
            <a:r>
              <a:rPr lang="hu-HU" dirty="0"/>
              <a:t> </a:t>
            </a:r>
            <a:r>
              <a:rPr lang="hu-HU" dirty="0" err="1"/>
              <a:t>Piłsudski</a:t>
            </a:r>
            <a:r>
              <a:rPr lang="hu-HU" dirty="0"/>
              <a:t> vezette frakció </a:t>
            </a:r>
            <a:r>
              <a:rPr lang="hu-HU" dirty="0" smtClean="0"/>
              <a:t>az Osztrák-Magyar </a:t>
            </a:r>
            <a:r>
              <a:rPr lang="hu-HU" dirty="0"/>
              <a:t>Monarchia </a:t>
            </a:r>
            <a:r>
              <a:rPr lang="hu-HU" dirty="0" smtClean="0"/>
              <a:t>oldalán állt. Galíciában lengyel légiók jöttek létre, </a:t>
            </a:r>
            <a:r>
              <a:rPr lang="hu-HU" dirty="0"/>
              <a:t>amelyek </a:t>
            </a:r>
            <a:r>
              <a:rPr lang="hu-HU" dirty="0" smtClean="0"/>
              <a:t>Oroszország </a:t>
            </a:r>
            <a:r>
              <a:rPr lang="hu-HU" dirty="0"/>
              <a:t>ellen harcoltak</a:t>
            </a:r>
            <a:r>
              <a:rPr lang="hu-HU" dirty="0" smtClean="0"/>
              <a:t>.</a:t>
            </a:r>
          </a:p>
          <a:p>
            <a:pPr lvl="1"/>
            <a:r>
              <a:rPr lang="hu-HU" dirty="0"/>
              <a:t>1915-ben </a:t>
            </a:r>
            <a:r>
              <a:rPr lang="hu-HU" dirty="0" smtClean="0"/>
              <a:t>Németország </a:t>
            </a:r>
            <a:r>
              <a:rPr lang="hu-HU" dirty="0"/>
              <a:t>és az Osztrák-Magyar Monarchia </a:t>
            </a:r>
            <a:r>
              <a:rPr lang="hu-HU" dirty="0" smtClean="0"/>
              <a:t>elfoglalta a Lengyel </a:t>
            </a:r>
            <a:r>
              <a:rPr lang="hu-HU" dirty="0"/>
              <a:t>Királyság egész </a:t>
            </a:r>
            <a:r>
              <a:rPr lang="hu-HU" dirty="0" smtClean="0"/>
              <a:t>területét</a:t>
            </a:r>
          </a:p>
          <a:p>
            <a:pPr lvl="1"/>
            <a:r>
              <a:rPr lang="hu-HU" dirty="0" smtClean="0"/>
              <a:t>1916. nov. 5-én a két császár kiáltványában a két uralkodó (II. Vilmos és Ferenc József) ígéretet tett egy félig autonóm lengyel állam létrehozására az oroszoktól elfoglalt területen</a:t>
            </a:r>
          </a:p>
          <a:p>
            <a:pPr lvl="1"/>
            <a:r>
              <a:rPr lang="hu-HU" dirty="0" smtClean="0"/>
              <a:t>1917. januárjában Wilson, az Egyesült Államok elnöke ígéretet tett egy független Lengyelország létrehozására </a:t>
            </a:r>
          </a:p>
          <a:p>
            <a:pPr lvl="1"/>
            <a:r>
              <a:rPr lang="hu-HU" dirty="0" smtClean="0"/>
              <a:t>1917. nyarán </a:t>
            </a:r>
            <a:r>
              <a:rPr lang="hu-HU" dirty="0" err="1" smtClean="0"/>
              <a:t>Piłsudski</a:t>
            </a:r>
            <a:r>
              <a:rPr lang="hu-HU" dirty="0" smtClean="0"/>
              <a:t> szakított a központ hatalmakkal („esküválság”), ezért Magdeburgban börtönbe zárják, ahonnan csak 1918. novemberében tért vissza Varsóba, a kormány átadta neki a hatalmat</a:t>
            </a:r>
          </a:p>
          <a:p>
            <a:pPr lvl="1"/>
            <a:r>
              <a:rPr lang="hu-HU" dirty="0"/>
              <a:t>1917-ben az oroszországi októberi forradalom kitörése és a </a:t>
            </a:r>
            <a:r>
              <a:rPr lang="hu-HU" dirty="0" err="1"/>
              <a:t>breszti</a:t>
            </a:r>
            <a:r>
              <a:rPr lang="hu-HU" dirty="0"/>
              <a:t> különbéke (1918. március 13</a:t>
            </a:r>
            <a:r>
              <a:rPr lang="hu-HU" dirty="0" smtClean="0"/>
              <a:t>.) után a nyugati hatalmaknak nem kellett figyelembe venniük az orosz érdekeket a lengyel kérdésben</a:t>
            </a:r>
          </a:p>
          <a:p>
            <a:pPr lvl="1"/>
            <a:r>
              <a:rPr lang="hu-HU" dirty="0" smtClean="0"/>
              <a:t>1918. nov. 11. Németország kapitulál</a:t>
            </a:r>
          </a:p>
          <a:p>
            <a:pPr lvl="1"/>
            <a:endParaRPr lang="hu-HU" dirty="0" smtClean="0"/>
          </a:p>
          <a:p>
            <a:endParaRPr lang="hu-HU" dirty="0"/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6560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független Lengyelország és a II. világháború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123 év után ismét független Lengyelország (II. Köztársaság)</a:t>
            </a:r>
          </a:p>
          <a:p>
            <a:r>
              <a:rPr lang="hu-HU" dirty="0" smtClean="0"/>
              <a:t>A határok stabilizálása: versailles-i béke, keleten viszont 1921-ig folyt a harc a </a:t>
            </a:r>
            <a:r>
              <a:rPr lang="hu-HU" dirty="0" err="1" smtClean="0"/>
              <a:t>breszti</a:t>
            </a:r>
            <a:r>
              <a:rPr lang="hu-HU" dirty="0" smtClean="0"/>
              <a:t> békét felrúgó Szovjet-Oroszországgal, amit a rigai béke zárt le</a:t>
            </a:r>
          </a:p>
          <a:p>
            <a:r>
              <a:rPr lang="hu-HU" dirty="0" smtClean="0"/>
              <a:t>Az ország belső állapota elég kritikus volt, nagy volt a szegénység, a gazdaság és a belső rend stabilizálását nehezítette a három terület különböző fejlődési iránya, amit tovább súlyosbított az 1929–1933 közötti gazdasági válság</a:t>
            </a:r>
          </a:p>
          <a:p>
            <a:r>
              <a:rPr lang="hu-HU" dirty="0" smtClean="0"/>
              <a:t>A külpolitikát a németekkel és szovjetekkel szembeni kapcsolatkeresés jellemezte</a:t>
            </a:r>
          </a:p>
          <a:p>
            <a:r>
              <a:rPr lang="hu-HU" dirty="0" err="1" smtClean="0"/>
              <a:t>Piłsudski</a:t>
            </a:r>
            <a:r>
              <a:rPr lang="hu-HU" dirty="0" smtClean="0"/>
              <a:t> 1922-ben visszalépet a köztársasági elnökké választástól, 1926-ban azonban államcsínyt hajtott végre,</a:t>
            </a:r>
            <a:r>
              <a:rPr lang="hu-HU" dirty="0"/>
              <a:t> </a:t>
            </a:r>
            <a:r>
              <a:rPr lang="hu-HU" dirty="0" err="1" smtClean="0"/>
              <a:t>Piłsudski</a:t>
            </a:r>
            <a:r>
              <a:rPr lang="hu-HU" dirty="0" smtClean="0"/>
              <a:t> </a:t>
            </a:r>
            <a:r>
              <a:rPr lang="hu-HU" dirty="0"/>
              <a:t>hívei a gazdaság és a politikai élet megtisztítását, az ország nyugalmát, a zűrzavaros állapotok „szanálás”</a:t>
            </a:r>
            <a:r>
              <a:rPr lang="hu-HU" dirty="0" err="1"/>
              <a:t>-át</a:t>
            </a:r>
            <a:r>
              <a:rPr lang="hu-HU" dirty="0"/>
              <a:t> hirdették </a:t>
            </a:r>
            <a:r>
              <a:rPr lang="hu-HU" dirty="0" smtClean="0"/>
              <a:t>meg</a:t>
            </a:r>
          </a:p>
          <a:p>
            <a:r>
              <a:rPr lang="hu-HU" dirty="0" smtClean="0"/>
              <a:t>1930-tól a hatalom egyre inkább </a:t>
            </a:r>
            <a:r>
              <a:rPr lang="hu-HU" dirty="0" err="1" smtClean="0"/>
              <a:t>Piłsudski</a:t>
            </a:r>
            <a:r>
              <a:rPr lang="hu-HU" dirty="0" smtClean="0"/>
              <a:t> hívei,az ún. ezredesek kezébe került, halálával (1935) azonban nyílt hatalmi harc kezdődött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217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Józef</a:t>
            </a:r>
            <a:r>
              <a:rPr lang="hu-HU" dirty="0"/>
              <a:t> </a:t>
            </a:r>
            <a:r>
              <a:rPr lang="hu-HU" dirty="0" err="1"/>
              <a:t>Piłsudski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240360" cy="4623501"/>
          </a:xfrm>
        </p:spPr>
      </p:pic>
    </p:spTree>
    <p:extLst>
      <p:ext uri="{BB962C8B-B14F-4D97-AF65-F5344CB8AC3E}">
        <p14:creationId xmlns="" xmlns:p14="http://schemas.microsoft.com/office/powerpoint/2010/main" val="296374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a két világháború között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73" y="1600200"/>
            <a:ext cx="6250254" cy="4708525"/>
          </a:xfrm>
        </p:spPr>
      </p:pic>
    </p:spTree>
    <p:extLst>
      <p:ext uri="{BB962C8B-B14F-4D97-AF65-F5344CB8AC3E}">
        <p14:creationId xmlns="" xmlns:p14="http://schemas.microsoft.com/office/powerpoint/2010/main" val="136719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1939. augusztus 23. </a:t>
            </a:r>
            <a:r>
              <a:rPr lang="hu-HU" dirty="0" err="1" smtClean="0"/>
              <a:t>Molotov-Ribentrop-paktum</a:t>
            </a:r>
            <a:r>
              <a:rPr lang="hu-HU" dirty="0"/>
              <a:t>: titkos záradéka kijelölte Lengyelország új felosztásának határait. </a:t>
            </a:r>
            <a:endParaRPr lang="hu-HU" dirty="0" smtClean="0"/>
          </a:p>
          <a:p>
            <a:r>
              <a:rPr lang="hu-HU" dirty="0" smtClean="0"/>
              <a:t>1939</a:t>
            </a:r>
            <a:r>
              <a:rPr lang="hu-HU" dirty="0"/>
              <a:t>. szeptember 1. Németország </a:t>
            </a:r>
            <a:r>
              <a:rPr lang="hu-HU" dirty="0" smtClean="0"/>
              <a:t>megtámadta </a:t>
            </a:r>
            <a:r>
              <a:rPr lang="hu-HU" dirty="0"/>
              <a:t>Lengyelországot, </a:t>
            </a:r>
            <a:r>
              <a:rPr lang="hu-HU" dirty="0" smtClean="0"/>
              <a:t>majd szeptember </a:t>
            </a:r>
            <a:r>
              <a:rPr lang="hu-HU" dirty="0"/>
              <a:t>17-én a harcoló Lengyelországot hátba támadta a </a:t>
            </a:r>
            <a:r>
              <a:rPr lang="hu-HU" dirty="0" smtClean="0"/>
              <a:t>Szovjetunió, a felosztás szeptember 28-án történt meg</a:t>
            </a:r>
          </a:p>
          <a:p>
            <a:r>
              <a:rPr lang="hu-HU" dirty="0" smtClean="0"/>
              <a:t>Az emigrációs kormányt </a:t>
            </a:r>
            <a:r>
              <a:rPr lang="hu-HU" dirty="0" err="1"/>
              <a:t>Władysław</a:t>
            </a:r>
            <a:r>
              <a:rPr lang="hu-HU" dirty="0"/>
              <a:t> </a:t>
            </a:r>
            <a:r>
              <a:rPr lang="hu-HU" dirty="0" err="1"/>
              <a:t>Sikorski</a:t>
            </a:r>
            <a:r>
              <a:rPr lang="hu-HU" dirty="0"/>
              <a:t> </a:t>
            </a:r>
            <a:r>
              <a:rPr lang="hu-HU" dirty="0" smtClean="0"/>
              <a:t> tábornok vezette, Lengyelországban pedig „földalatti állam” működött, létrejött a Honi Hadsereg és az emigrációs kormány hazai képviselete</a:t>
            </a:r>
          </a:p>
          <a:p>
            <a:r>
              <a:rPr lang="hu-HU" dirty="0" smtClean="0"/>
              <a:t>1943. varsói gettófelkelés</a:t>
            </a:r>
          </a:p>
          <a:p>
            <a:r>
              <a:rPr lang="hu-HU" dirty="0"/>
              <a:t>1944 januárjában a szovjet csapatok átlépték Lengyelország háború előtti </a:t>
            </a:r>
            <a:r>
              <a:rPr lang="hu-HU" dirty="0" smtClean="0"/>
              <a:t>határát. </a:t>
            </a:r>
            <a:r>
              <a:rPr lang="hu-HU" dirty="0"/>
              <a:t>A </a:t>
            </a:r>
            <a:r>
              <a:rPr lang="hu-HU" dirty="0" smtClean="0"/>
              <a:t>lengyel </a:t>
            </a:r>
            <a:r>
              <a:rPr lang="hu-HU" dirty="0"/>
              <a:t>függetlenség kivívására irányuló utolsó próba a varsói felkelés </a:t>
            </a:r>
            <a:r>
              <a:rPr lang="hu-HU" dirty="0" smtClean="0"/>
              <a:t>volt (1944</a:t>
            </a:r>
            <a:r>
              <a:rPr lang="hu-HU" dirty="0"/>
              <a:t>. augusztus </a:t>
            </a:r>
            <a:r>
              <a:rPr lang="hu-HU" dirty="0" smtClean="0"/>
              <a:t>1–október 2.), ezt azonban a német hadsereg leverte. Végül a szovjet hadsereg 1945. januárjában elfoglalta a várost.</a:t>
            </a:r>
          </a:p>
          <a:p>
            <a:r>
              <a:rPr lang="hu-HU" dirty="0"/>
              <a:t>1945. május 9-én Németország </a:t>
            </a:r>
            <a:r>
              <a:rPr lang="hu-HU" dirty="0" smtClean="0"/>
              <a:t>kapitulált, ezzel Európában </a:t>
            </a:r>
            <a:r>
              <a:rPr lang="hu-HU" dirty="0"/>
              <a:t>befejeződött a II. világháború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50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a II. világháború 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Az ország keleti határáról a Szovjetunióban létrejött Lengyel </a:t>
            </a:r>
            <a:r>
              <a:rPr lang="hu-HU" dirty="0"/>
              <a:t>Nemzeti Felszabadítási </a:t>
            </a:r>
            <a:r>
              <a:rPr lang="hu-HU" dirty="0" smtClean="0"/>
              <a:t>Bizottság tanácskozott, ennek az eredménye lett az 1945</a:t>
            </a:r>
            <a:r>
              <a:rPr lang="hu-HU" dirty="0"/>
              <a:t>. augusztus 16-án aláírt szerződés is. A potsdami </a:t>
            </a:r>
            <a:r>
              <a:rPr lang="hu-HU" dirty="0" smtClean="0"/>
              <a:t>konferencia pedig </a:t>
            </a:r>
            <a:r>
              <a:rPr lang="hu-HU" dirty="0"/>
              <a:t>(1945. július </a:t>
            </a:r>
            <a:r>
              <a:rPr lang="hu-HU" dirty="0" smtClean="0"/>
              <a:t>17–augusztus </a:t>
            </a:r>
            <a:r>
              <a:rPr lang="hu-HU" dirty="0"/>
              <a:t>2.) Lengyelország nyugati határát </a:t>
            </a:r>
            <a:r>
              <a:rPr lang="hu-HU" dirty="0" smtClean="0"/>
              <a:t>jelölte </a:t>
            </a:r>
            <a:r>
              <a:rPr lang="hu-HU" dirty="0"/>
              <a:t>ki. </a:t>
            </a:r>
            <a:r>
              <a:rPr lang="hu-HU" dirty="0" smtClean="0"/>
              <a:t>Az </a:t>
            </a:r>
            <a:r>
              <a:rPr lang="hu-HU" dirty="0"/>
              <a:t>állam területének nyugatra tolásával együtt járt </a:t>
            </a:r>
            <a:r>
              <a:rPr lang="hu-HU" dirty="0" smtClean="0"/>
              <a:t>a </a:t>
            </a:r>
            <a:r>
              <a:rPr lang="hu-HU" dirty="0"/>
              <a:t>német lakosság kitelepítése, valamint az elvesztett keleti területekről a lengyelek millióinak áttelepítése Lengyelországba</a:t>
            </a:r>
            <a:r>
              <a:rPr lang="hu-HU" dirty="0" smtClean="0"/>
              <a:t>.</a:t>
            </a:r>
          </a:p>
          <a:p>
            <a:r>
              <a:rPr lang="hu-HU" dirty="0" smtClean="0"/>
              <a:t>Lengyelország a Szovjetunió befolyása alá került</a:t>
            </a:r>
          </a:p>
          <a:p>
            <a:r>
              <a:rPr lang="hu-HU" dirty="0" smtClean="0"/>
              <a:t>1945. Honi Hadsereg feloszlatása (tagjait internálják, bebörtönzik)</a:t>
            </a:r>
          </a:p>
          <a:p>
            <a:r>
              <a:rPr lang="hu-HU" dirty="0" smtClean="0"/>
              <a:t>1948-ban a kommunista párt jutott hatalomra (Lengyel </a:t>
            </a:r>
            <a:r>
              <a:rPr lang="hu-HU" dirty="0"/>
              <a:t>Egyesült Munkáspárt, </a:t>
            </a:r>
            <a:r>
              <a:rPr lang="hu-HU" dirty="0" smtClean="0"/>
              <a:t>PZPR, LEMP)</a:t>
            </a:r>
          </a:p>
          <a:p>
            <a:r>
              <a:rPr lang="hu-HU" dirty="0" smtClean="0"/>
              <a:t>Sztálin halálát követően „olvadás” kezdődött Lengyelországban is, ezen felbuzdulva 1956-ban munkásfelkelés tört ki </a:t>
            </a:r>
            <a:r>
              <a:rPr lang="hu-HU" dirty="0" err="1" smtClean="0"/>
              <a:t>Poznańban</a:t>
            </a:r>
            <a:endParaRPr lang="hu-HU" dirty="0" smtClean="0"/>
          </a:p>
          <a:p>
            <a:r>
              <a:rPr lang="hu-HU" dirty="0" smtClean="0"/>
              <a:t>1956. </a:t>
            </a:r>
            <a:r>
              <a:rPr lang="hu-HU" dirty="0"/>
              <a:t>októberében a</a:t>
            </a:r>
            <a:r>
              <a:rPr lang="hu-HU" dirty="0" smtClean="0"/>
              <a:t> </a:t>
            </a:r>
            <a:r>
              <a:rPr lang="hu-HU" dirty="0"/>
              <a:t>párt első titkára </a:t>
            </a:r>
            <a:r>
              <a:rPr lang="hu-HU" dirty="0" err="1"/>
              <a:t>Władysław</a:t>
            </a:r>
            <a:r>
              <a:rPr lang="hu-HU" dirty="0"/>
              <a:t> </a:t>
            </a:r>
            <a:r>
              <a:rPr lang="hu-HU" dirty="0" err="1"/>
              <a:t>Gomułka</a:t>
            </a:r>
            <a:r>
              <a:rPr lang="hu-HU" dirty="0"/>
              <a:t> </a:t>
            </a:r>
            <a:r>
              <a:rPr lang="hu-HU" dirty="0" smtClean="0"/>
              <a:t>lett, őt 1970-ben </a:t>
            </a:r>
            <a:r>
              <a:rPr lang="hu-HU" dirty="0"/>
              <a:t>Edward </a:t>
            </a:r>
            <a:r>
              <a:rPr lang="hu-HU" dirty="0" err="1" smtClean="0"/>
              <a:t>Gierek</a:t>
            </a:r>
            <a:r>
              <a:rPr lang="hu-HU" dirty="0" smtClean="0"/>
              <a:t> váltotta</a:t>
            </a:r>
          </a:p>
        </p:txBody>
      </p:sp>
    </p:spTree>
    <p:extLst>
      <p:ext uri="{BB962C8B-B14F-4D97-AF65-F5344CB8AC3E}">
        <p14:creationId xmlns="" xmlns:p14="http://schemas.microsoft.com/office/powerpoint/2010/main" val="13023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a II. világháború után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448244" cy="5184000"/>
          </a:xfrm>
        </p:spPr>
      </p:pic>
    </p:spTree>
    <p:extLst>
      <p:ext uri="{BB962C8B-B14F-4D97-AF65-F5344CB8AC3E}">
        <p14:creationId xmlns="" xmlns:p14="http://schemas.microsoft.com/office/powerpoint/2010/main" val="27620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lengyel állam keletkezése – államalapítás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I. </a:t>
            </a:r>
            <a:r>
              <a:rPr lang="hu-HU" dirty="0" err="1" smtClean="0"/>
              <a:t>Mieszko</a:t>
            </a:r>
            <a:r>
              <a:rPr lang="hu-HU" dirty="0"/>
              <a:t> </a:t>
            </a:r>
            <a:r>
              <a:rPr lang="hu-HU" dirty="0" smtClean="0"/>
              <a:t>(960</a:t>
            </a:r>
            <a:r>
              <a:rPr lang="hu-HU" dirty="0"/>
              <a:t>(?)–992 </a:t>
            </a:r>
            <a:r>
              <a:rPr lang="hu-HU" dirty="0" smtClean="0"/>
              <a:t>)</a:t>
            </a:r>
            <a:r>
              <a:rPr lang="hu-HU" dirty="0"/>
              <a:t> </a:t>
            </a:r>
            <a:endParaRPr lang="hu-HU" dirty="0" smtClean="0"/>
          </a:p>
          <a:p>
            <a:pPr lvl="1"/>
            <a:r>
              <a:rPr lang="hu-HU" dirty="0" smtClean="0"/>
              <a:t>965 </a:t>
            </a:r>
            <a:r>
              <a:rPr lang="hu-HU" dirty="0"/>
              <a:t>– </a:t>
            </a:r>
            <a:r>
              <a:rPr lang="hu-HU" dirty="0" smtClean="0"/>
              <a:t>felségül veszi </a:t>
            </a:r>
            <a:r>
              <a:rPr lang="hu-HU" dirty="0" err="1" smtClean="0"/>
              <a:t>Dobrava</a:t>
            </a:r>
            <a:r>
              <a:rPr lang="hu-HU" dirty="0" smtClean="0"/>
              <a:t> cseh hercegnőt</a:t>
            </a:r>
          </a:p>
          <a:p>
            <a:pPr lvl="1"/>
            <a:r>
              <a:rPr lang="hu-HU" dirty="0" smtClean="0"/>
              <a:t>966</a:t>
            </a:r>
            <a:r>
              <a:rPr lang="hu-HU" dirty="0"/>
              <a:t> – </a:t>
            </a:r>
            <a:r>
              <a:rPr lang="hu-HU" dirty="0" smtClean="0"/>
              <a:t>A kereszténység felvétele </a:t>
            </a:r>
            <a:endParaRPr lang="hu-HU" dirty="0"/>
          </a:p>
          <a:p>
            <a:pPr lvl="1"/>
            <a:r>
              <a:rPr lang="hu-HU" dirty="0" smtClean="0"/>
              <a:t>968</a:t>
            </a:r>
            <a:r>
              <a:rPr lang="hu-HU" dirty="0"/>
              <a:t> – </a:t>
            </a:r>
            <a:r>
              <a:rPr lang="hu-HU" dirty="0" smtClean="0"/>
              <a:t>Az </a:t>
            </a:r>
            <a:r>
              <a:rPr lang="hu-HU" dirty="0"/>
              <a:t>első püspökség </a:t>
            </a:r>
            <a:r>
              <a:rPr lang="hu-HU" dirty="0" err="1"/>
              <a:t>Pozna</a:t>
            </a:r>
            <a:r>
              <a:rPr lang="pl-PL" dirty="0" smtClean="0"/>
              <a:t>ńban</a:t>
            </a:r>
          </a:p>
          <a:p>
            <a:pPr lvl="1"/>
            <a:r>
              <a:rPr lang="pl-PL" dirty="0" smtClean="0"/>
              <a:t>991 </a:t>
            </a:r>
            <a:r>
              <a:rPr lang="hu-HU" dirty="0" smtClean="0"/>
              <a:t>– </a:t>
            </a:r>
            <a:r>
              <a:rPr lang="hu-HU" dirty="0" err="1" smtClean="0"/>
              <a:t>Dagome</a:t>
            </a:r>
            <a:r>
              <a:rPr lang="hu-HU" dirty="0" smtClean="0"/>
              <a:t> </a:t>
            </a:r>
            <a:r>
              <a:rPr lang="hu-HU" dirty="0" err="1" smtClean="0"/>
              <a:t>iudex</a:t>
            </a:r>
            <a:r>
              <a:rPr lang="hu-HU" dirty="0"/>
              <a:t> </a:t>
            </a:r>
            <a:r>
              <a:rPr lang="hu-HU" dirty="0" smtClean="0"/>
              <a:t>– ebben az oklevélben államát </a:t>
            </a:r>
            <a:r>
              <a:rPr lang="hu-HU" dirty="0"/>
              <a:t>pontos határmegjelöléssel a római Szentszéknek ajánlotta</a:t>
            </a:r>
            <a:r>
              <a:rPr lang="hu-HU" dirty="0" smtClean="0"/>
              <a:t> </a:t>
            </a:r>
            <a:endParaRPr lang="pl-PL" dirty="0" smtClean="0"/>
          </a:p>
          <a:p>
            <a:r>
              <a:rPr lang="hu-HU" dirty="0" smtClean="0"/>
              <a:t>I</a:t>
            </a:r>
            <a:r>
              <a:rPr lang="hu-HU" dirty="0"/>
              <a:t>. (Vitéz) </a:t>
            </a:r>
            <a:r>
              <a:rPr lang="hu-HU" dirty="0" smtClean="0"/>
              <a:t>Boleszláv (</a:t>
            </a:r>
            <a:r>
              <a:rPr lang="pl-PL" dirty="0" smtClean="0"/>
              <a:t>992</a:t>
            </a:r>
            <a:r>
              <a:rPr lang="hu-HU" dirty="0"/>
              <a:t>–1025 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Megbízza </a:t>
            </a:r>
            <a:r>
              <a:rPr lang="hu-HU" dirty="0"/>
              <a:t>Adalbert (</a:t>
            </a:r>
            <a:r>
              <a:rPr lang="hu-HU" dirty="0" err="1"/>
              <a:t>Wojciech</a:t>
            </a:r>
            <a:r>
              <a:rPr lang="hu-HU" dirty="0"/>
              <a:t>) prágai püspököt a poroszok térítésével, ahol azonban meggyilkolták. A lengyel uralkodó végül kénytelen volt arannyal kiváltani </a:t>
            </a:r>
            <a:r>
              <a:rPr lang="hu-HU" dirty="0" smtClean="0"/>
              <a:t>a testét. </a:t>
            </a:r>
            <a:r>
              <a:rPr lang="hu-HU" dirty="0"/>
              <a:t>Temetésére </a:t>
            </a:r>
            <a:r>
              <a:rPr lang="hu-HU" dirty="0" err="1"/>
              <a:t>Gnieznóban</a:t>
            </a:r>
            <a:r>
              <a:rPr lang="hu-HU" dirty="0"/>
              <a:t> került sor, amelyen III. Ottó császár is részt </a:t>
            </a:r>
            <a:r>
              <a:rPr lang="hu-HU" dirty="0" smtClean="0"/>
              <a:t>vett</a:t>
            </a:r>
          </a:p>
          <a:p>
            <a:pPr lvl="1"/>
            <a:r>
              <a:rPr lang="hu-HU" dirty="0"/>
              <a:t>1000 </a:t>
            </a:r>
            <a:r>
              <a:rPr lang="hu-HU" dirty="0" smtClean="0"/>
              <a:t>– </a:t>
            </a:r>
            <a:r>
              <a:rPr lang="hu-HU" dirty="0"/>
              <a:t>érsekség felállítása </a:t>
            </a:r>
            <a:r>
              <a:rPr lang="hu-HU" dirty="0" err="1" smtClean="0"/>
              <a:t>Gnieznóban</a:t>
            </a:r>
            <a:r>
              <a:rPr lang="hu-HU" dirty="0" smtClean="0"/>
              <a:t> (az első Piastok idején uralkodói központ)</a:t>
            </a:r>
          </a:p>
          <a:p>
            <a:pPr lvl="1"/>
            <a:r>
              <a:rPr lang="hu-HU" dirty="0" smtClean="0"/>
              <a:t>Háborúk (csehek, németek, Kijevi Rusz)</a:t>
            </a:r>
            <a:endParaRPr lang="hu-HU" dirty="0"/>
          </a:p>
          <a:p>
            <a:pPr lvl="1"/>
            <a:r>
              <a:rPr lang="hu-HU" dirty="0" smtClean="0"/>
              <a:t>1025 – királlyá koronázás</a:t>
            </a:r>
            <a:r>
              <a:rPr lang="hu-HU" dirty="0"/>
              <a:t>       </a:t>
            </a:r>
            <a:endParaRPr lang="pl-PL" dirty="0"/>
          </a:p>
          <a:p>
            <a:pPr lvl="1"/>
            <a:endParaRPr lang="pl-PL" dirty="0" smtClean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774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kommunista hatalom bukása				</a:t>
            </a:r>
          </a:p>
          <a:p>
            <a:pPr lvl="1"/>
            <a:r>
              <a:rPr lang="hu-HU" dirty="0" smtClean="0"/>
              <a:t>1976-ban </a:t>
            </a:r>
            <a:r>
              <a:rPr lang="hu-HU" dirty="0"/>
              <a:t>sztrájkok törtek ki, leverése után a munkások védelmében a lengyel értelmiség egy csoportja megalakította a Munkásvédelmi Bizottságot (</a:t>
            </a:r>
            <a:r>
              <a:rPr lang="hu-HU" dirty="0" smtClean="0"/>
              <a:t>KOR)</a:t>
            </a:r>
          </a:p>
          <a:p>
            <a:pPr lvl="1"/>
            <a:r>
              <a:rPr lang="hu-HU" dirty="0" smtClean="0"/>
              <a:t>Karol </a:t>
            </a:r>
            <a:r>
              <a:rPr lang="hu-HU" dirty="0" err="1" smtClean="0"/>
              <a:t>Wojtyła</a:t>
            </a:r>
            <a:r>
              <a:rPr lang="hu-HU" dirty="0" smtClean="0"/>
              <a:t> pápává választása 1978. októberében és II. János Pál pápa első utazása Lengyelországba 1979. júniusában  hatalmas előrelépés volt</a:t>
            </a:r>
          </a:p>
          <a:p>
            <a:pPr lvl="1"/>
            <a:r>
              <a:rPr lang="hu-HU" dirty="0" smtClean="0"/>
              <a:t>1980. </a:t>
            </a:r>
            <a:r>
              <a:rPr lang="hu-HU" dirty="0"/>
              <a:t>nyarán Lengyelországon sztrájkhullám söpört végig. A </a:t>
            </a:r>
            <a:r>
              <a:rPr lang="hu-HU" dirty="0" err="1"/>
              <a:t>gdański</a:t>
            </a:r>
            <a:r>
              <a:rPr lang="hu-HU" dirty="0"/>
              <a:t> hajógyárban a sztrájkbizottság élére Lech </a:t>
            </a:r>
            <a:r>
              <a:rPr lang="hu-HU" dirty="0" err="1"/>
              <a:t>Wałęsa</a:t>
            </a:r>
            <a:r>
              <a:rPr lang="hu-HU" dirty="0"/>
              <a:t> állt.</a:t>
            </a:r>
          </a:p>
          <a:p>
            <a:pPr lvl="1"/>
            <a:r>
              <a:rPr lang="hu-HU" dirty="0" smtClean="0"/>
              <a:t>Két </a:t>
            </a:r>
            <a:r>
              <a:rPr lang="hu-HU" dirty="0"/>
              <a:t>hónap leforgása alatt létrejött egy hatalmas, tízmilliós szervezet a </a:t>
            </a:r>
            <a:r>
              <a:rPr lang="hu-HU" dirty="0" smtClean="0"/>
              <a:t>Szolidaritás, </a:t>
            </a:r>
            <a:r>
              <a:rPr lang="hu-HU" dirty="0"/>
              <a:t>amely kizárólag békés eszközöket alkalmazó, </a:t>
            </a:r>
            <a:r>
              <a:rPr lang="hu-HU" dirty="0" smtClean="0"/>
              <a:t>függetlenségi- </a:t>
            </a:r>
            <a:r>
              <a:rPr lang="hu-HU" dirty="0"/>
              <a:t>és reformcélokat kitűző szakszervezet volt, egyúttal nagyszabású társadalmi mozgalom. Vezetője Lech </a:t>
            </a:r>
            <a:r>
              <a:rPr lang="hu-HU" dirty="0" err="1"/>
              <a:t>Wałęsa</a:t>
            </a:r>
            <a:r>
              <a:rPr lang="hu-HU" dirty="0"/>
              <a:t> volt.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sorra kitört sztrájkok miatt 1981-ben </a:t>
            </a:r>
            <a:r>
              <a:rPr lang="hu-HU" dirty="0" smtClean="0"/>
              <a:t>hadiállapotot </a:t>
            </a:r>
            <a:r>
              <a:rPr lang="hu-HU" dirty="0"/>
              <a:t>vezettek </a:t>
            </a:r>
            <a:r>
              <a:rPr lang="hu-HU" dirty="0" smtClean="0"/>
              <a:t>be (1983-ig tartott)</a:t>
            </a:r>
            <a:endParaRPr lang="hu-HU" dirty="0"/>
          </a:p>
          <a:p>
            <a:pPr lvl="1"/>
            <a:r>
              <a:rPr lang="hu-HU" dirty="0" smtClean="0"/>
              <a:t>1988-ban </a:t>
            </a:r>
            <a:r>
              <a:rPr lang="hu-HU" dirty="0"/>
              <a:t>Lengyelországban újabb sztrájkhullám tört ki. 1989-ben a katolikus egyház közvetítésével megtartották a kerekasztal-tanácskozást, amelyben a vezetés és az ellenzék képviselői vettek részt.</a:t>
            </a:r>
          </a:p>
          <a:p>
            <a:pPr lvl="1"/>
            <a:r>
              <a:rPr lang="hu-HU" dirty="0" smtClean="0"/>
              <a:t>Júniusban </a:t>
            </a:r>
            <a:r>
              <a:rPr lang="hu-HU" dirty="0"/>
              <a:t>megtartották a kerekasztal-megegyezésben kijelölt parlamenti választásokat. A </a:t>
            </a:r>
            <a:r>
              <a:rPr lang="hu-HU" dirty="0" err="1"/>
              <a:t>LEMP-re</a:t>
            </a:r>
            <a:r>
              <a:rPr lang="hu-HU" dirty="0"/>
              <a:t> saját tagjai sem szavaztak.</a:t>
            </a:r>
          </a:p>
          <a:p>
            <a:pPr lvl="1"/>
            <a:r>
              <a:rPr lang="hu-HU" dirty="0" smtClean="0"/>
              <a:t>Lech </a:t>
            </a:r>
            <a:r>
              <a:rPr lang="hu-HU" dirty="0" err="1"/>
              <a:t>Wałęsa</a:t>
            </a:r>
            <a:r>
              <a:rPr lang="hu-HU" dirty="0"/>
              <a:t> tevékenységének eredményeként létrejött a szovjet táborban első nem kommunista kormány, élén Tadeusz Mazowiecki miniszterelnökkel.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4014949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67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Mieszko</a:t>
            </a:r>
            <a:r>
              <a:rPr lang="hu-HU" dirty="0" smtClean="0"/>
              <a:t> és Boleszláv hódításai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1" y="1340768"/>
            <a:ext cx="5360053" cy="5292000"/>
          </a:xfrm>
        </p:spPr>
      </p:pic>
    </p:spTree>
    <p:extLst>
      <p:ext uri="{BB962C8B-B14F-4D97-AF65-F5344CB8AC3E}">
        <p14:creationId xmlns="" xmlns:p14="http://schemas.microsoft.com/office/powerpoint/2010/main" val="104296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első történelmi uralkodói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I. </a:t>
            </a:r>
            <a:r>
              <a:rPr lang="hu-HU" dirty="0" err="1" smtClean="0"/>
              <a:t>Mieszko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I. (Vitéz) </a:t>
            </a:r>
            <a:r>
              <a:rPr lang="hu-HU" dirty="0" err="1" smtClean="0"/>
              <a:t>boleszláv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9" y="2362200"/>
            <a:ext cx="2819670" cy="3763963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57" y="2362200"/>
            <a:ext cx="2898911" cy="3763963"/>
          </a:xfrm>
        </p:spPr>
      </p:pic>
    </p:spTree>
    <p:extLst>
      <p:ext uri="{BB962C8B-B14F-4D97-AF65-F5344CB8AC3E}">
        <p14:creationId xmlns="" xmlns:p14="http://schemas.microsoft.com/office/powerpoint/2010/main" val="553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Küzdelem az ország stabilizálásáért (XI–XII. század)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i="1" dirty="0" smtClean="0"/>
              <a:t>Cél: kereszténység megerősítése, trónkövetelők és lázadók legyőzése (állandó császári beavatkozás, cserébe hűbéri függés, de nem állandósul) </a:t>
            </a:r>
          </a:p>
          <a:p>
            <a:pPr lvl="1"/>
            <a:r>
              <a:rPr lang="hu-HU" dirty="0" smtClean="0"/>
              <a:t>I. Boleszláv fia, II. </a:t>
            </a:r>
            <a:r>
              <a:rPr lang="hu-HU" dirty="0" err="1" smtClean="0"/>
              <a:t>Mieszko</a:t>
            </a:r>
            <a:r>
              <a:rPr lang="hu-HU" dirty="0" smtClean="0"/>
              <a:t>, 1032-ben császári segítséggel kerül vissza a trónra, cserébe hűbéresküt kellett tennie és át kellett adnia a koronát, 1076-ban </a:t>
            </a:r>
            <a:r>
              <a:rPr lang="hu-HU" dirty="0"/>
              <a:t>II. (Merész) Boleszláv </a:t>
            </a:r>
            <a:r>
              <a:rPr lang="hu-HU" dirty="0" smtClean="0"/>
              <a:t>szerzi vissza (hűbéri függés vége)</a:t>
            </a:r>
          </a:p>
          <a:p>
            <a:pPr lvl="1"/>
            <a:r>
              <a:rPr lang="hu-HU" dirty="0" smtClean="0"/>
              <a:t>1035–37 pogánylázadás – </a:t>
            </a:r>
            <a:r>
              <a:rPr lang="hu-HU" dirty="0"/>
              <a:t>I. </a:t>
            </a:r>
            <a:r>
              <a:rPr lang="hu-HU" dirty="0" err="1" smtClean="0"/>
              <a:t>Břetislav</a:t>
            </a:r>
            <a:r>
              <a:rPr lang="hu-HU" dirty="0" smtClean="0"/>
              <a:t> cseh fejedelem ezt kihasználva elragadta Adalbert relikviáit, ezért a </a:t>
            </a:r>
            <a:r>
              <a:rPr lang="hu-HU" dirty="0" err="1" smtClean="0"/>
              <a:t>gneznói</a:t>
            </a:r>
            <a:r>
              <a:rPr lang="hu-HU" dirty="0" smtClean="0"/>
              <a:t> érsekség megszűnik, 1079-ben II. </a:t>
            </a:r>
            <a:r>
              <a:rPr lang="hu-HU" dirty="0"/>
              <a:t>(Merész) Boleszláv </a:t>
            </a:r>
            <a:r>
              <a:rPr lang="hu-HU" dirty="0" smtClean="0"/>
              <a:t>állítja vissza, az uralkodói központot Krakkóba teszi át</a:t>
            </a:r>
            <a:endParaRPr lang="hu-HU" dirty="0"/>
          </a:p>
          <a:p>
            <a:pPr lvl="1"/>
            <a:r>
              <a:rPr lang="hu-HU" dirty="0" smtClean="0"/>
              <a:t>II</a:t>
            </a:r>
            <a:r>
              <a:rPr lang="hu-HU" dirty="0"/>
              <a:t>. </a:t>
            </a:r>
            <a:r>
              <a:rPr lang="hu-HU" dirty="0" smtClean="0"/>
              <a:t>(Merész) Boleszláv 1079-ben az ellene szervezkedő </a:t>
            </a:r>
            <a:r>
              <a:rPr lang="hu-HU" dirty="0" err="1" smtClean="0"/>
              <a:t>Stanisław</a:t>
            </a:r>
            <a:r>
              <a:rPr lang="hu-HU" dirty="0" smtClean="0"/>
              <a:t> püspököt megölette, az uralkodót elkergetik</a:t>
            </a:r>
            <a:endParaRPr lang="hu-HU" dirty="0"/>
          </a:p>
          <a:p>
            <a:pPr lvl="1"/>
            <a:r>
              <a:rPr lang="hu-HU" dirty="0" smtClean="0"/>
              <a:t>Ulászló </a:t>
            </a:r>
            <a:r>
              <a:rPr lang="hu-HU" dirty="0"/>
              <a:t>Herman </a:t>
            </a:r>
            <a:r>
              <a:rPr lang="hu-HU" dirty="0" smtClean="0"/>
              <a:t>uralkodása alatt a külföldi befolyás erősödése (1079–1102)</a:t>
            </a:r>
            <a:endParaRPr lang="hu-HU" dirty="0"/>
          </a:p>
          <a:p>
            <a:r>
              <a:rPr lang="hu-HU" i="1" dirty="0" smtClean="0"/>
              <a:t>III</a:t>
            </a:r>
            <a:r>
              <a:rPr lang="hu-HU" i="1" dirty="0"/>
              <a:t>. </a:t>
            </a:r>
            <a:r>
              <a:rPr lang="hu-HU" i="1" dirty="0" smtClean="0"/>
              <a:t>(Ferdeszájú) </a:t>
            </a:r>
            <a:r>
              <a:rPr lang="hu-HU" i="1" dirty="0"/>
              <a:t>Boleszláv</a:t>
            </a:r>
            <a:r>
              <a:rPr lang="hu-HU" dirty="0"/>
              <a:t> (1102–1138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1138 – végrendelete: utódlás szabályozása (</a:t>
            </a:r>
            <a:r>
              <a:rPr lang="hu-HU" dirty="0" err="1" smtClean="0"/>
              <a:t>szeniorátus</a:t>
            </a:r>
            <a:r>
              <a:rPr lang="hu-HU" dirty="0" smtClean="0"/>
              <a:t>)</a:t>
            </a:r>
          </a:p>
          <a:p>
            <a:pPr lvl="3"/>
            <a:r>
              <a:rPr lang="hu-HU" dirty="0" smtClean="0"/>
              <a:t>Fiai között felosztja az országot</a:t>
            </a:r>
          </a:p>
          <a:p>
            <a:pPr lvl="3"/>
            <a:r>
              <a:rPr lang="hu-HU" u="sng" dirty="0" smtClean="0"/>
              <a:t>DE</a:t>
            </a:r>
            <a:r>
              <a:rPr lang="hu-HU" b="1" dirty="0" smtClean="0"/>
              <a:t> </a:t>
            </a:r>
            <a:r>
              <a:rPr lang="hu-HU" dirty="0" smtClean="0"/>
              <a:t>van egy egységes, oszthatatlan terület, amit a dinasztia legidősebb tagja kap, ő képviseli az országot, vezeti a hadsereget, ítélkezik a testvérek felett</a:t>
            </a:r>
          </a:p>
        </p:txBody>
      </p:sp>
    </p:spTree>
    <p:extLst>
      <p:ext uri="{BB962C8B-B14F-4D97-AF65-F5344CB8AC3E}">
        <p14:creationId xmlns="" xmlns:p14="http://schemas.microsoft.com/office/powerpoint/2010/main" val="25763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Lengyelország a végrendelet után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51" y="1600200"/>
            <a:ext cx="5619498" cy="4708525"/>
          </a:xfrm>
        </p:spPr>
      </p:pic>
    </p:spTree>
    <p:extLst>
      <p:ext uri="{BB962C8B-B14F-4D97-AF65-F5344CB8AC3E}">
        <p14:creationId xmlns="" xmlns:p14="http://schemas.microsoft.com/office/powerpoint/2010/main" val="50375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részfejedelemségek kora (XII– </a:t>
            </a:r>
            <a:r>
              <a:rPr lang="hu-HU" dirty="0"/>
              <a:t>XIII</a:t>
            </a:r>
            <a:r>
              <a:rPr lang="hu-HU" dirty="0" smtClean="0"/>
              <a:t>. század)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Megindul a harc a főhatalomért, közben viszont az egyes uralkodók tovább osztják birtokaikat a saját fiaik között, így XIII. század végére több, mint 20 részfejedelemség jön létre – erősödő helyi hatalom</a:t>
            </a:r>
          </a:p>
          <a:p>
            <a:r>
              <a:rPr lang="hu-HU" dirty="0" smtClean="0"/>
              <a:t>1225–1226 –</a:t>
            </a:r>
            <a:r>
              <a:rPr lang="hu-HU" dirty="0"/>
              <a:t> </a:t>
            </a:r>
            <a:r>
              <a:rPr lang="hu-HU" dirty="0" err="1" smtClean="0"/>
              <a:t>Mazóviai</a:t>
            </a:r>
            <a:r>
              <a:rPr lang="hu-HU" dirty="0" smtClean="0"/>
              <a:t> </a:t>
            </a:r>
            <a:r>
              <a:rPr lang="hu-HU" dirty="0"/>
              <a:t>Konrád Lengyelországba hívja a </a:t>
            </a:r>
            <a:r>
              <a:rPr lang="hu-HU" dirty="0" smtClean="0"/>
              <a:t>német lovagrendet, hogy a pogány poroszokat megtérítsék</a:t>
            </a:r>
          </a:p>
          <a:p>
            <a:r>
              <a:rPr lang="hu-HU" dirty="0" smtClean="0"/>
              <a:t>1241 – a legnagyobb tatár támadás Lengyelország ellen</a:t>
            </a:r>
          </a:p>
          <a:p>
            <a:pPr lvl="1"/>
            <a:r>
              <a:rPr lang="hu-HU" dirty="0" smtClean="0"/>
              <a:t> </a:t>
            </a:r>
            <a:r>
              <a:rPr lang="hu-HU" dirty="0"/>
              <a:t>ápr. 9. </a:t>
            </a:r>
            <a:r>
              <a:rPr lang="hu-HU" dirty="0" smtClean="0"/>
              <a:t>– </a:t>
            </a:r>
            <a:r>
              <a:rPr lang="hu-HU" dirty="0" err="1"/>
              <a:t>legnicai</a:t>
            </a:r>
            <a:r>
              <a:rPr lang="hu-HU" dirty="0"/>
              <a:t> csata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331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ország újraegyesítése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Előzmények: </a:t>
            </a:r>
          </a:p>
          <a:p>
            <a:pPr lvl="1"/>
            <a:r>
              <a:rPr lang="hu-HU" dirty="0" smtClean="0"/>
              <a:t>A társadalom több rétegének is érdeke az egyesítés, megindul a harc a fejedelmek között. </a:t>
            </a:r>
            <a:r>
              <a:rPr lang="hu-HU" dirty="0"/>
              <a:t>A</a:t>
            </a:r>
            <a:r>
              <a:rPr lang="hu-HU" dirty="0" smtClean="0"/>
              <a:t> cseh uralkodónak,</a:t>
            </a:r>
            <a:r>
              <a:rPr lang="pl-PL" dirty="0" smtClean="0"/>
              <a:t> I. Vencelnek sikerül jelentős területeket egyesítenie és fiának, II.  Vencelnek királlyá koronáznia magát, a cseh uralom azonban összeomlik</a:t>
            </a:r>
          </a:p>
          <a:p>
            <a:r>
              <a:rPr lang="hu-HU" dirty="0" smtClean="0"/>
              <a:t>I. (</a:t>
            </a:r>
            <a:r>
              <a:rPr lang="hu-HU" dirty="0" err="1" smtClean="0"/>
              <a:t>Łokietek</a:t>
            </a:r>
            <a:r>
              <a:rPr lang="hu-HU" dirty="0" smtClean="0"/>
              <a:t>) Ulászló</a:t>
            </a:r>
            <a:r>
              <a:rPr lang="hu-HU" dirty="0"/>
              <a:t> </a:t>
            </a:r>
            <a:r>
              <a:rPr lang="hu-HU" dirty="0" smtClean="0"/>
              <a:t>(1306–1333)</a:t>
            </a:r>
          </a:p>
          <a:p>
            <a:pPr lvl="1"/>
            <a:r>
              <a:rPr lang="hu-HU" dirty="0" smtClean="0"/>
              <a:t>A szembenálló erők leverése után 1320-ban királlyá koronázzák, ezzel véglegessé válik az egyesítés</a:t>
            </a:r>
          </a:p>
          <a:p>
            <a:pPr lvl="1"/>
            <a:r>
              <a:rPr lang="hu-HU" dirty="0" smtClean="0"/>
              <a:t>Erzsébet nevű lánya hozzámegy Károly Róberthez</a:t>
            </a:r>
          </a:p>
          <a:p>
            <a:r>
              <a:rPr lang="hu-HU" dirty="0" smtClean="0"/>
              <a:t>III. (Nagy) </a:t>
            </a:r>
            <a:r>
              <a:rPr lang="hu-HU" dirty="0"/>
              <a:t>Kázmér uralkodása </a:t>
            </a:r>
            <a:r>
              <a:rPr lang="hu-HU" dirty="0" smtClean="0"/>
              <a:t>(1333–1370 )</a:t>
            </a:r>
          </a:p>
          <a:p>
            <a:pPr lvl="1"/>
            <a:r>
              <a:rPr lang="hu-HU" dirty="0"/>
              <a:t>1335 –</a:t>
            </a:r>
            <a:r>
              <a:rPr lang="hu-HU" dirty="0" smtClean="0"/>
              <a:t> Az </a:t>
            </a:r>
            <a:r>
              <a:rPr lang="hu-HU" dirty="0"/>
              <a:t>első visegrádi </a:t>
            </a:r>
            <a:r>
              <a:rPr lang="hu-HU" dirty="0" smtClean="0"/>
              <a:t>királytalálkozó: Luxemburgi János cseh uralkodó lemond a lengyel koronáról</a:t>
            </a:r>
          </a:p>
          <a:p>
            <a:pPr lvl="1"/>
            <a:r>
              <a:rPr lang="hu-HU" dirty="0" smtClean="0"/>
              <a:t>1339</a:t>
            </a:r>
            <a:r>
              <a:rPr lang="hu-HU" dirty="0"/>
              <a:t> – </a:t>
            </a:r>
            <a:r>
              <a:rPr lang="hu-HU" dirty="0" smtClean="0"/>
              <a:t>A </a:t>
            </a:r>
            <a:r>
              <a:rPr lang="hu-HU" dirty="0"/>
              <a:t>második visegrádi </a:t>
            </a:r>
            <a:r>
              <a:rPr lang="hu-HU" dirty="0" smtClean="0"/>
              <a:t>királytalálkozó: ha Kázmér utód nélkül hal meg, akkor az országot Károly Róbert vagy a fia örökli</a:t>
            </a:r>
          </a:p>
          <a:p>
            <a:pPr lvl="1"/>
            <a:r>
              <a:rPr lang="hu-HU" dirty="0" smtClean="0"/>
              <a:t>1364 </a:t>
            </a:r>
            <a:r>
              <a:rPr lang="hu-HU" dirty="0"/>
              <a:t>– </a:t>
            </a:r>
            <a:r>
              <a:rPr lang="hu-HU" dirty="0" smtClean="0"/>
              <a:t>A </a:t>
            </a:r>
            <a:r>
              <a:rPr lang="hu-HU" dirty="0"/>
              <a:t>K</a:t>
            </a:r>
            <a:r>
              <a:rPr lang="hu-HU" dirty="0" smtClean="0"/>
              <a:t>rakkói Akadémia megalapítása</a:t>
            </a:r>
          </a:p>
          <a:p>
            <a:pPr lvl="1"/>
            <a:r>
              <a:rPr lang="hu-HU" dirty="0" smtClean="0"/>
              <a:t>1370 – halálával kihal a Piast-dinasztia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27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2394</TotalTime>
  <Words>2487</Words>
  <Application>Microsoft Office PowerPoint</Application>
  <PresentationFormat>Diavetítés a képernyőre (4:3 oldalarány)</PresentationFormat>
  <Paragraphs>218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Hegycsúcs</vt:lpstr>
      <vt:lpstr>LENGYELORSZÁG TÖRTÉNETE</vt:lpstr>
      <vt:lpstr>A lengyel állam kezdetei</vt:lpstr>
      <vt:lpstr>A lengyel állam keletkezése – államalapítás</vt:lpstr>
      <vt:lpstr>Mieszko és Boleszláv hódításai</vt:lpstr>
      <vt:lpstr>Lengyelország első történelmi uralkodói</vt:lpstr>
      <vt:lpstr>Küzdelem az ország stabilizálásáért (XI–XII. század)</vt:lpstr>
      <vt:lpstr>Lengyelország a végrendelet után</vt:lpstr>
      <vt:lpstr>A részfejedelemségek kora (XII– XIII. század)</vt:lpstr>
      <vt:lpstr>Az ország újraegyesítése</vt:lpstr>
      <vt:lpstr>A magyar kapcsolat – az Anjou-dinasztia Lengyelországban</vt:lpstr>
      <vt:lpstr>A lengyel-litván unió és a Jagelló-dinasztia</vt:lpstr>
      <vt:lpstr>A Jagelló-dinasztia országai a XV. század végén</vt:lpstr>
      <vt:lpstr>13. dia</vt:lpstr>
      <vt:lpstr>A Lengyel-Litván Köztársaság első évszázada </vt:lpstr>
      <vt:lpstr>15. dia</vt:lpstr>
      <vt:lpstr>Hanyatlás és anarchia</vt:lpstr>
      <vt:lpstr>III. (Sobieski) János</vt:lpstr>
      <vt:lpstr>Lengyelország első felosztása</vt:lpstr>
      <vt:lpstr>Lengyelország második felosztása</vt:lpstr>
      <vt:lpstr>Lengyelország harmadik felosztása</vt:lpstr>
      <vt:lpstr>21. dia</vt:lpstr>
      <vt:lpstr>A három részre szakadt ország</vt:lpstr>
      <vt:lpstr>23. dia</vt:lpstr>
      <vt:lpstr>A független Lengyelország és a II. világháború</vt:lpstr>
      <vt:lpstr>Józef Piłsudski</vt:lpstr>
      <vt:lpstr>Lengyelország a két világháború között</vt:lpstr>
      <vt:lpstr>27. dia</vt:lpstr>
      <vt:lpstr>Lengyelország a II. világháború után</vt:lpstr>
      <vt:lpstr>Lengyelország a II. világháború után</vt:lpstr>
      <vt:lpstr>30.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Laci</dc:creator>
  <cp:lastModifiedBy>Mimi</cp:lastModifiedBy>
  <cp:revision>160</cp:revision>
  <dcterms:created xsi:type="dcterms:W3CDTF">2016-02-05T09:34:35Z</dcterms:created>
  <dcterms:modified xsi:type="dcterms:W3CDTF">2020-04-04T08:29:08Z</dcterms:modified>
</cp:coreProperties>
</file>